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1"/>
  </p:sldMasterIdLst>
  <p:notesMasterIdLst>
    <p:notesMasterId r:id="rId25"/>
  </p:notesMasterIdLst>
  <p:handoutMasterIdLst>
    <p:handoutMasterId r:id="rId26"/>
  </p:handoutMasterIdLst>
  <p:sldIdLst>
    <p:sldId id="256" r:id="rId2"/>
    <p:sldId id="1872" r:id="rId3"/>
    <p:sldId id="1876" r:id="rId4"/>
    <p:sldId id="1873" r:id="rId5"/>
    <p:sldId id="1875" r:id="rId6"/>
    <p:sldId id="1887" r:id="rId7"/>
    <p:sldId id="1879" r:id="rId8"/>
    <p:sldId id="1878" r:id="rId9"/>
    <p:sldId id="1888" r:id="rId10"/>
    <p:sldId id="1866" r:id="rId11"/>
    <p:sldId id="1881" r:id="rId12"/>
    <p:sldId id="1882" r:id="rId13"/>
    <p:sldId id="1884" r:id="rId14"/>
    <p:sldId id="1883" r:id="rId15"/>
    <p:sldId id="1885" r:id="rId16"/>
    <p:sldId id="1877" r:id="rId17"/>
    <p:sldId id="1852" r:id="rId18"/>
    <p:sldId id="1861" r:id="rId19"/>
    <p:sldId id="1860" r:id="rId20"/>
    <p:sldId id="1867" r:id="rId21"/>
    <p:sldId id="1863" r:id="rId22"/>
    <p:sldId id="1889" r:id="rId23"/>
    <p:sldId id="1868" r:id="rId24"/>
  </p:sldIdLst>
  <p:sldSz cx="12192000" cy="6858000"/>
  <p:notesSz cx="6735763" cy="98663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93CENDtLfBBjnH8khBGBU/Tz8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B050"/>
    <a:srgbClr val="F90104"/>
    <a:srgbClr val="2F0B98"/>
    <a:srgbClr val="4418EB"/>
    <a:srgbClr val="F9CC0C"/>
    <a:srgbClr val="3E15D6"/>
    <a:srgbClr val="025FAB"/>
    <a:srgbClr val="FFFFFF"/>
    <a:srgbClr val="D0E1E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AFA909-7838-41C2-A157-8FF6BAAB369A}">
  <a:tblStyle styleId="{A6AFA909-7838-41C2-A157-8FF6BAAB369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6966"/>
  </p:normalViewPr>
  <p:slideViewPr>
    <p:cSldViewPr snapToGrid="0">
      <p:cViewPr varScale="1">
        <p:scale>
          <a:sx n="114" d="100"/>
          <a:sy n="114" d="100"/>
        </p:scale>
        <p:origin x="1032" y="18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8" d="100"/>
          <a:sy n="48" d="100"/>
        </p:scale>
        <p:origin x="2094"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CF7E89F0-3F8F-4919-802B-AB27524A40C7}"/>
              </a:ext>
            </a:extLst>
          </p:cNvPr>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85537F4-BC2E-4EE8-BD5E-957AEDA6D5CF}"/>
              </a:ext>
            </a:extLst>
          </p:cNvPr>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C8CF16F2-72BF-45B3-8E3B-B7DE4D81E25B}" type="datetimeFigureOut">
              <a:rPr kumimoji="1" lang="ja-JP" altLang="en-US" smtClean="0"/>
              <a:t>2025/4/8</a:t>
            </a:fld>
            <a:endParaRPr kumimoji="1" lang="ja-JP" altLang="en-US"/>
          </a:p>
        </p:txBody>
      </p:sp>
      <p:sp>
        <p:nvSpPr>
          <p:cNvPr id="4" name="フッター プレースホルダー 3">
            <a:extLst>
              <a:ext uri="{FF2B5EF4-FFF2-40B4-BE49-F238E27FC236}">
                <a16:creationId xmlns:a16="http://schemas.microsoft.com/office/drawing/2014/main" id="{53D11CFC-120E-4EE5-9D88-1DE5FC8CEDD5}"/>
              </a:ext>
            </a:extLst>
          </p:cNvPr>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1CE4DD4-8718-42F3-BCC6-1E3118497AC9}"/>
              </a:ext>
            </a:extLst>
          </p:cNvPr>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DE8D825B-6816-4EEE-911D-43A29605CF95}" type="slidenum">
              <a:rPr kumimoji="1" lang="ja-JP" altLang="en-US" smtClean="0"/>
              <a:t>‹#›</a:t>
            </a:fld>
            <a:endParaRPr kumimoji="1" lang="ja-JP" altLang="en-US"/>
          </a:p>
        </p:txBody>
      </p:sp>
    </p:spTree>
    <p:extLst>
      <p:ext uri="{BB962C8B-B14F-4D97-AF65-F5344CB8AC3E}">
        <p14:creationId xmlns:p14="http://schemas.microsoft.com/office/powerpoint/2010/main" val="37416714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9413" cy="493713"/>
          </a:xfrm>
          <a:prstGeom prst="rect">
            <a:avLst/>
          </a:prstGeom>
          <a:noFill/>
          <a:ln>
            <a:noFill/>
          </a:ln>
        </p:spPr>
        <p:txBody>
          <a:bodyPr spcFirstLastPara="1" wrap="square" lIns="90625" tIns="45300" rIns="90625" bIns="453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 PLUS 1p"/>
                <a:ea typeface="M PLUS 1p"/>
                <a:cs typeface="M PLUS 1p"/>
                <a:sym typeface="M PLUS 1p"/>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14763" y="0"/>
            <a:ext cx="2919412" cy="493713"/>
          </a:xfrm>
          <a:prstGeom prst="rect">
            <a:avLst/>
          </a:prstGeom>
          <a:noFill/>
          <a:ln>
            <a:noFill/>
          </a:ln>
        </p:spPr>
        <p:txBody>
          <a:bodyPr spcFirstLastPara="1" wrap="square" lIns="90625" tIns="45300" rIns="90625" bIns="453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 PLUS 1p"/>
                <a:ea typeface="M PLUS 1p"/>
                <a:cs typeface="M PLUS 1p"/>
                <a:sym typeface="M PLUS 1p"/>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82550" y="741363"/>
            <a:ext cx="6570663" cy="3697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100" y="4686300"/>
            <a:ext cx="5389563" cy="4440238"/>
          </a:xfrm>
          <a:prstGeom prst="rect">
            <a:avLst/>
          </a:prstGeom>
          <a:noFill/>
          <a:ln>
            <a:noFill/>
          </a:ln>
        </p:spPr>
        <p:txBody>
          <a:bodyPr spcFirstLastPara="1" wrap="square" lIns="90625" tIns="45300" rIns="90625" bIns="453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M PLUS 1p"/>
                <a:ea typeface="M PLUS 1p"/>
                <a:cs typeface="M PLUS 1p"/>
                <a:sym typeface="M PLUS 1p"/>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371013"/>
            <a:ext cx="2919413" cy="493712"/>
          </a:xfrm>
          <a:prstGeom prst="rect">
            <a:avLst/>
          </a:prstGeom>
          <a:noFill/>
          <a:ln>
            <a:noFill/>
          </a:ln>
        </p:spPr>
        <p:txBody>
          <a:bodyPr spcFirstLastPara="1" wrap="square" lIns="90625" tIns="45300" rIns="90625" bIns="453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 PLUS 1p"/>
                <a:ea typeface="M PLUS 1p"/>
                <a:cs typeface="M PLUS 1p"/>
                <a:sym typeface="M PLUS 1p"/>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14763" y="9371013"/>
            <a:ext cx="2919412" cy="493712"/>
          </a:xfrm>
          <a:prstGeom prst="rect">
            <a:avLst/>
          </a:prstGeom>
          <a:noFill/>
          <a:ln>
            <a:noFill/>
          </a:ln>
        </p:spPr>
        <p:txBody>
          <a:bodyPr spcFirstLastPara="1" wrap="square" lIns="90625" tIns="45300" rIns="90625" bIns="453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ja-JP" sz="1200" b="0" i="0" u="none" strike="noStrike" cap="none">
                <a:solidFill>
                  <a:schemeClr val="dk1"/>
                </a:solidFill>
                <a:latin typeface="M PLUS 1p"/>
                <a:ea typeface="M PLUS 1p"/>
                <a:cs typeface="M PLUS 1p"/>
                <a:sym typeface="M PLUS 1p"/>
              </a:rPr>
              <a:t>‹#›</a:t>
            </a:fld>
            <a:endParaRPr sz="1200" b="0" i="0" u="none" strike="noStrike" cap="none">
              <a:solidFill>
                <a:schemeClr val="dk1"/>
              </a:solidFill>
              <a:latin typeface="M PLUS 1p"/>
              <a:ea typeface="M PLUS 1p"/>
              <a:cs typeface="M PLUS 1p"/>
              <a:sym typeface="M PLUS 1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g9d778e94f1_0_121:notes"/>
          <p:cNvSpPr>
            <a:spLocks noGrp="1" noRot="1" noChangeAspect="1"/>
          </p:cNvSpPr>
          <p:nvPr>
            <p:ph type="sldImg" idx="2"/>
          </p:nvPr>
        </p:nvSpPr>
        <p:spPr>
          <a:xfrm>
            <a:off x="411163" y="1235075"/>
            <a:ext cx="5913437" cy="332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 name="Google Shape;29;g9d778e94f1_0_121:notes"/>
          <p:cNvSpPr txBox="1">
            <a:spLocks noGrp="1"/>
          </p:cNvSpPr>
          <p:nvPr>
            <p:ph type="body" idx="1"/>
          </p:nvPr>
        </p:nvSpPr>
        <p:spPr>
          <a:xfrm>
            <a:off x="673576" y="4748158"/>
            <a:ext cx="5388600" cy="3885000"/>
          </a:xfrm>
          <a:prstGeom prst="rect">
            <a:avLst/>
          </a:prstGeom>
          <a:noFill/>
          <a:ln>
            <a:noFill/>
          </a:ln>
        </p:spPr>
        <p:txBody>
          <a:bodyPr spcFirstLastPara="1" wrap="square" lIns="92000" tIns="46000" rIns="92000" bIns="460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2A1E4-FF8F-5D89-2976-4A2041EB17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0293FA5-729A-CF79-210A-EB068CC3122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A30F986-F3D0-7810-EB9B-4A692AC37B11}"/>
              </a:ext>
            </a:extLst>
          </p:cNvPr>
          <p:cNvSpPr>
            <a:spLocks noGrp="1"/>
          </p:cNvSpPr>
          <p:nvPr>
            <p:ph type="body" idx="1"/>
          </p:nvPr>
        </p:nvSpPr>
        <p:spPr/>
        <p:txBody>
          <a:bodyPr/>
          <a:lstStyle/>
          <a:p>
            <a:r>
              <a:rPr kumimoji="1" lang="en-US" altLang="ja-JP" dirty="0"/>
              <a:t>FM: https://</a:t>
            </a:r>
            <a:r>
              <a:rPr kumimoji="1" lang="en-US" altLang="ja-JP" dirty="0" err="1"/>
              <a:t>atmarkit.itmedia.co.jp</a:t>
            </a:r>
            <a:r>
              <a:rPr kumimoji="1" lang="en-US" altLang="ja-JP" dirty="0"/>
              <a:t>/</a:t>
            </a:r>
            <a:r>
              <a:rPr kumimoji="1" lang="en-US" altLang="ja-JP" dirty="0" err="1"/>
              <a:t>ait</a:t>
            </a:r>
            <a:r>
              <a:rPr kumimoji="1" lang="en-US" altLang="ja-JP" dirty="0"/>
              <a:t>/articles/2302/27/news014.html</a:t>
            </a:r>
            <a:endParaRPr kumimoji="1" lang="ja-JP" altLang="en-US"/>
          </a:p>
        </p:txBody>
      </p:sp>
    </p:spTree>
    <p:extLst>
      <p:ext uri="{BB962C8B-B14F-4D97-AF65-F5344CB8AC3E}">
        <p14:creationId xmlns:p14="http://schemas.microsoft.com/office/powerpoint/2010/main" val="1472615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表紙" preserve="1">
  <p:cSld name="1_表紙">
    <p:spTree>
      <p:nvGrpSpPr>
        <p:cNvPr id="1" name="Shape 12"/>
        <p:cNvGrpSpPr/>
        <p:nvPr/>
      </p:nvGrpSpPr>
      <p:grpSpPr>
        <a:xfrm>
          <a:off x="0" y="0"/>
          <a:ext cx="0" cy="0"/>
          <a:chOff x="0" y="0"/>
          <a:chExt cx="0" cy="0"/>
        </a:xfrm>
      </p:grpSpPr>
      <p:sp>
        <p:nvSpPr>
          <p:cNvPr id="13" name="Google Shape;13;p25"/>
          <p:cNvSpPr txBox="1">
            <a:spLocks noGrp="1"/>
          </p:cNvSpPr>
          <p:nvPr>
            <p:ph type="body" idx="1"/>
          </p:nvPr>
        </p:nvSpPr>
        <p:spPr>
          <a:xfrm>
            <a:off x="419312" y="3122284"/>
            <a:ext cx="8385940" cy="613431"/>
          </a:xfrm>
          <a:prstGeom prst="rect">
            <a:avLst/>
          </a:prstGeom>
          <a:noFill/>
          <a:ln>
            <a:noFill/>
          </a:ln>
        </p:spPr>
        <p:txBody>
          <a:bodyPr spcFirstLastPara="1" wrap="square" lIns="0" tIns="60925" rIns="0" bIns="60925" anchor="ctr" anchorCtr="0">
            <a:spAutoFit/>
          </a:bodyPr>
          <a:lstStyle>
            <a:lvl1pPr marL="457212" marR="0" lvl="0" indent="-228606" algn="l">
              <a:lnSpc>
                <a:spcPct val="90000"/>
              </a:lnSpc>
              <a:spcBef>
                <a:spcPts val="813"/>
              </a:spcBef>
              <a:spcAft>
                <a:spcPts val="0"/>
              </a:spcAft>
              <a:buClr>
                <a:schemeClr val="dk1"/>
              </a:buClr>
              <a:buSzPts val="3200"/>
              <a:buFont typeface="Arial"/>
              <a:buNone/>
              <a:defRPr sz="2800" b="0" i="0" u="none" strike="noStrike" cap="none">
                <a:solidFill>
                  <a:schemeClr val="tx1">
                    <a:lumMod val="75000"/>
                    <a:lumOff val="25000"/>
                  </a:schemeClr>
                </a:solidFill>
                <a:latin typeface="Yu Gothic UI" panose="020B0500000000000000" pitchFamily="34" charset="-128"/>
                <a:ea typeface="Yu Gothic UI" panose="020B0500000000000000" pitchFamily="34" charset="-128"/>
                <a:cs typeface="Yu Gothic UI" panose="020B0500000000000000" pitchFamily="34" charset="-128"/>
                <a:sym typeface="M PLUS 1p"/>
              </a:defRPr>
            </a:lvl1pPr>
            <a:lvl2pPr marL="914423" marR="0" lvl="1" indent="-228606" algn="l">
              <a:lnSpc>
                <a:spcPct val="90000"/>
              </a:lnSpc>
              <a:spcBef>
                <a:spcPts val="406"/>
              </a:spcBef>
              <a:spcAft>
                <a:spcPts val="0"/>
              </a:spcAft>
              <a:buClr>
                <a:schemeClr val="dk1"/>
              </a:buClr>
              <a:buSzPts val="2400"/>
              <a:buFont typeface="Arial"/>
              <a:buNone/>
              <a:defRPr sz="1950" b="0" i="0" u="none" strike="noStrike" cap="none">
                <a:solidFill>
                  <a:schemeClr val="dk1"/>
                </a:solidFill>
                <a:latin typeface="Arial"/>
                <a:ea typeface="Arial"/>
                <a:cs typeface="Arial"/>
                <a:sym typeface="Arial"/>
              </a:defRPr>
            </a:lvl2pPr>
            <a:lvl3pPr marL="1371634" marR="0" lvl="2"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3pPr>
            <a:lvl4pPr marL="1828846" marR="0" lvl="3" indent="-228606" algn="l">
              <a:lnSpc>
                <a:spcPct val="90000"/>
              </a:lnSpc>
              <a:spcBef>
                <a:spcPts val="406"/>
              </a:spcBef>
              <a:spcAft>
                <a:spcPts val="0"/>
              </a:spcAft>
              <a:buClr>
                <a:schemeClr val="dk1"/>
              </a:buClr>
              <a:buSzPts val="1800"/>
              <a:buFont typeface="Arial"/>
              <a:buNone/>
              <a:defRPr sz="1463" b="0" i="0" u="none" strike="noStrike" cap="none">
                <a:solidFill>
                  <a:schemeClr val="dk1"/>
                </a:solidFill>
                <a:latin typeface="Arial"/>
                <a:ea typeface="Arial"/>
                <a:cs typeface="Arial"/>
                <a:sym typeface="Arial"/>
              </a:defRPr>
            </a:lvl4pPr>
            <a:lvl5pPr marL="2286057" marR="0" lvl="4" indent="-228606" algn="l">
              <a:lnSpc>
                <a:spcPct val="90000"/>
              </a:lnSpc>
              <a:spcBef>
                <a:spcPts val="406"/>
              </a:spcBef>
              <a:spcAft>
                <a:spcPts val="0"/>
              </a:spcAft>
              <a:buClr>
                <a:schemeClr val="dk1"/>
              </a:buClr>
              <a:buSzPts val="1800"/>
              <a:buFont typeface="Arial"/>
              <a:buNone/>
              <a:defRPr sz="1463" b="0" i="0" u="none" strike="noStrike" cap="none">
                <a:solidFill>
                  <a:schemeClr val="dk1"/>
                </a:solidFill>
                <a:latin typeface="Arial"/>
                <a:ea typeface="Arial"/>
                <a:cs typeface="Arial"/>
                <a:sym typeface="Arial"/>
              </a:defRPr>
            </a:lvl5pPr>
            <a:lvl6pPr marL="2743269" marR="0" lvl="5"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6pPr>
            <a:lvl7pPr marL="3200480" marR="0" lvl="6"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7pPr>
            <a:lvl8pPr marL="3657691" marR="0" lvl="7"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8pPr>
            <a:lvl9pPr marL="4114903" marR="0" lvl="8"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9pPr>
          </a:lstStyle>
          <a:p>
            <a:endParaRPr dirty="0"/>
          </a:p>
        </p:txBody>
      </p:sp>
      <p:sp>
        <p:nvSpPr>
          <p:cNvPr id="14" name="Google Shape;14;p25"/>
          <p:cNvSpPr txBox="1">
            <a:spLocks noGrp="1"/>
          </p:cNvSpPr>
          <p:nvPr>
            <p:ph type="body" idx="2"/>
          </p:nvPr>
        </p:nvSpPr>
        <p:spPr>
          <a:xfrm>
            <a:off x="419312" y="779356"/>
            <a:ext cx="3238494" cy="613431"/>
          </a:xfrm>
          <a:prstGeom prst="rect">
            <a:avLst/>
          </a:prstGeom>
          <a:noFill/>
          <a:ln>
            <a:noFill/>
          </a:ln>
        </p:spPr>
        <p:txBody>
          <a:bodyPr spcFirstLastPara="1" wrap="square" lIns="0" tIns="60925" rIns="0" bIns="60925" anchor="t" anchorCtr="0">
            <a:spAutoFit/>
          </a:bodyPr>
          <a:lstStyle>
            <a:lvl1pPr marL="457212" marR="0" lvl="0" indent="-228606" algn="l">
              <a:lnSpc>
                <a:spcPct val="90000"/>
              </a:lnSpc>
              <a:spcBef>
                <a:spcPts val="813"/>
              </a:spcBef>
              <a:spcAft>
                <a:spcPts val="0"/>
              </a:spcAft>
              <a:buClr>
                <a:schemeClr val="dk1"/>
              </a:buClr>
              <a:buSzPts val="2100"/>
              <a:buFont typeface="Arial"/>
              <a:buNone/>
              <a:defRPr sz="2800" b="0" i="0" u="none" strike="noStrike" cap="none">
                <a:solidFill>
                  <a:schemeClr val="tx1">
                    <a:lumMod val="75000"/>
                    <a:lumOff val="25000"/>
                  </a:schemeClr>
                </a:solidFill>
                <a:latin typeface="Yu Gothic UI" panose="020B0500000000000000" pitchFamily="34" charset="-128"/>
                <a:ea typeface="Yu Gothic UI" panose="020B0500000000000000" pitchFamily="34" charset="-128"/>
                <a:cs typeface="Yu Gothic UI" panose="020B0500000000000000" pitchFamily="34" charset="-128"/>
                <a:sym typeface="M PLUS 1p"/>
              </a:defRPr>
            </a:lvl1pPr>
            <a:lvl2pPr marL="914423" marR="0" lvl="1"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2pPr>
            <a:lvl3pPr marL="1371634" marR="0" lvl="2"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3pPr>
            <a:lvl4pPr marL="1828846" marR="0" lvl="3"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4pPr>
            <a:lvl5pPr marL="2286057" marR="0" lvl="4"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5pPr>
            <a:lvl6pPr marL="2743269" marR="0" lvl="5"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6pPr>
            <a:lvl7pPr marL="3200480" marR="0" lvl="6"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7pPr>
            <a:lvl8pPr marL="3657691" marR="0" lvl="7"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8pPr>
            <a:lvl9pPr marL="4114903" marR="0" lvl="8"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9pPr>
          </a:lstStyle>
          <a:p>
            <a:endParaRPr dirty="0"/>
          </a:p>
        </p:txBody>
      </p:sp>
      <p:sp>
        <p:nvSpPr>
          <p:cNvPr id="2" name="直角三角形 1">
            <a:extLst>
              <a:ext uri="{FF2B5EF4-FFF2-40B4-BE49-F238E27FC236}">
                <a16:creationId xmlns:a16="http://schemas.microsoft.com/office/drawing/2014/main" id="{51A9FBD6-97DA-E848-8239-3D0FD27A1033}"/>
              </a:ext>
            </a:extLst>
          </p:cNvPr>
          <p:cNvSpPr/>
          <p:nvPr userDrawn="1"/>
        </p:nvSpPr>
        <p:spPr>
          <a:xfrm flipH="1">
            <a:off x="8088470" y="3429000"/>
            <a:ext cx="4103529" cy="3429001"/>
          </a:xfrm>
          <a:prstGeom prst="rtTriangle">
            <a:avLst/>
          </a:prstGeom>
          <a:solidFill>
            <a:srgbClr val="441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Yu Gothic UI" panose="020B0500000000000000" pitchFamily="34" charset="-128"/>
              <a:ea typeface="Yu Gothic UI" panose="020B0500000000000000" pitchFamily="34" charset="-128"/>
            </a:endParaRPr>
          </a:p>
        </p:txBody>
      </p:sp>
      <p:sp>
        <p:nvSpPr>
          <p:cNvPr id="9" name="テキスト ボックス 8">
            <a:extLst>
              <a:ext uri="{FF2B5EF4-FFF2-40B4-BE49-F238E27FC236}">
                <a16:creationId xmlns:a16="http://schemas.microsoft.com/office/drawing/2014/main" id="{0CEB2E02-F015-1846-B731-4698E136047A}"/>
              </a:ext>
            </a:extLst>
          </p:cNvPr>
          <p:cNvSpPr txBox="1"/>
          <p:nvPr userDrawn="1"/>
        </p:nvSpPr>
        <p:spPr bwMode="auto">
          <a:xfrm>
            <a:off x="180052" y="6234963"/>
            <a:ext cx="4993604" cy="58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rtlCol="0">
            <a:spAutoFit/>
          </a:bodyPr>
          <a:lstStyle/>
          <a:p>
            <a:pPr eaLnBrk="1" hangingPunct="1"/>
            <a:r>
              <a:rPr lang="ja-JP" altLang="en-US"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・本資料は弊社の許可無く対外的に参照・配布しないようお願い申し上げます。</a:t>
            </a:r>
            <a:endParaRPr kumimoji="1" lang="en-US" altLang="ja-JP"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endParaRPr>
          </a:p>
          <a:p>
            <a:pPr eaLnBrk="1" hangingPunct="1"/>
            <a:r>
              <a:rPr lang="ja-JP" altLang="en-US"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・本資料は機密情報を含む社外秘の資料です。 取り扱いにご注意ください</a:t>
            </a:r>
            <a:r>
              <a:rPr lang="ja-JP" altLang="en-US" sz="800" b="0" i="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 </a:t>
            </a:r>
            <a:br>
              <a:rPr lang="en-US" altLang="ja-JP"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br>
            <a:r>
              <a:rPr lang="ja-JP" altLang="en-US" sz="800" b="0" i="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・本資料記載の機能は開発中の機能が含まれる場合があり、それらは予告なく変更される場合があります。</a:t>
            </a:r>
            <a:endParaRPr lang="en-US" altLang="ja-JP"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endParaRPr>
          </a:p>
          <a:p>
            <a:pPr eaLnBrk="1" hangingPunct="1"/>
            <a:r>
              <a:rPr lang="ja-JP" altLang="en-US" sz="800" b="0" i="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a:t>
            </a:r>
            <a:r>
              <a:rPr lang="ja-JP" altLang="en-US"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本資料に含まれる社名、製品名、サービス名、ロゴマークは、各社の商標または登録商標です。</a:t>
            </a:r>
            <a:endParaRPr kumimoji="1" lang="ja-JP" altLang="en-US"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endParaRPr>
          </a:p>
        </p:txBody>
      </p:sp>
      <p:sp>
        <p:nvSpPr>
          <p:cNvPr id="5" name="テキスト ボックス 4">
            <a:extLst>
              <a:ext uri="{FF2B5EF4-FFF2-40B4-BE49-F238E27FC236}">
                <a16:creationId xmlns:a16="http://schemas.microsoft.com/office/drawing/2014/main" id="{63E8F7C6-6CA5-514F-9AB5-B53475349A35}"/>
              </a:ext>
            </a:extLst>
          </p:cNvPr>
          <p:cNvSpPr txBox="1"/>
          <p:nvPr userDrawn="1"/>
        </p:nvSpPr>
        <p:spPr>
          <a:xfrm>
            <a:off x="10435910" y="132833"/>
            <a:ext cx="1622738" cy="315334"/>
          </a:xfrm>
          <a:prstGeom prst="rect">
            <a:avLst/>
          </a:prstGeom>
          <a:noFill/>
          <a:ln w="38100">
            <a:solidFill>
              <a:srgbClr val="C00000"/>
            </a:solidFill>
          </a:ln>
        </p:spPr>
        <p:txBody>
          <a:bodyPr wrap="square" lIns="108000" tIns="36000" rIns="108000" bIns="36000" rtlCol="0" anchor="ctr" anchorCtr="0">
            <a:spAutoFit/>
          </a:bodyPr>
          <a:lstStyle/>
          <a:p>
            <a:pPr algn="ctr">
              <a:lnSpc>
                <a:spcPts val="2100"/>
              </a:lnSpc>
            </a:pPr>
            <a:r>
              <a:rPr kumimoji="1" lang="en-US" altLang="ja-JP" b="0" i="0" dirty="0">
                <a:solidFill>
                  <a:srgbClr val="C00000"/>
                </a:solidFill>
                <a:latin typeface="Yu Gothic UI" panose="020B0500000000000000" pitchFamily="34" charset="-128"/>
                <a:ea typeface="Yu Gothic UI" panose="020B0500000000000000" pitchFamily="34" charset="-128"/>
              </a:rPr>
              <a:t>CONFIDENTIAL</a:t>
            </a:r>
            <a:endParaRPr kumimoji="1" lang="ja-JP" altLang="en-US" b="0" i="0">
              <a:solidFill>
                <a:srgbClr val="C00000"/>
              </a:solidFill>
              <a:latin typeface="Yu Gothic UI" panose="020B0500000000000000" pitchFamily="34" charset="-128"/>
              <a:ea typeface="Yu Gothic UI" panose="020B0500000000000000" pitchFamily="34" charset="-128"/>
            </a:endParaRPr>
          </a:p>
        </p:txBody>
      </p:sp>
      <p:pic>
        <p:nvPicPr>
          <p:cNvPr id="4" name="図 3" descr="挿絵 が含まれている画像&#10;&#10;自動的に生成された説明">
            <a:extLst>
              <a:ext uri="{FF2B5EF4-FFF2-40B4-BE49-F238E27FC236}">
                <a16:creationId xmlns:a16="http://schemas.microsoft.com/office/drawing/2014/main" id="{425453B8-B52E-F77A-4172-87CA7805DFF1}"/>
              </a:ext>
            </a:extLst>
          </p:cNvPr>
          <p:cNvPicPr>
            <a:picLocks noChangeAspect="1"/>
          </p:cNvPicPr>
          <p:nvPr userDrawn="1"/>
        </p:nvPicPr>
        <p:blipFill>
          <a:blip r:embed="rId2"/>
          <a:stretch>
            <a:fillRect/>
          </a:stretch>
        </p:blipFill>
        <p:spPr>
          <a:xfrm>
            <a:off x="9382539" y="5957160"/>
            <a:ext cx="2533374" cy="575483"/>
          </a:xfrm>
          <a:prstGeom prst="rect">
            <a:avLst/>
          </a:prstGeom>
        </p:spPr>
      </p:pic>
    </p:spTree>
    <p:extLst>
      <p:ext uri="{BB962C8B-B14F-4D97-AF65-F5344CB8AC3E}">
        <p14:creationId xmlns:p14="http://schemas.microsoft.com/office/powerpoint/2010/main" val="4334179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表紙" preserve="1" userDrawn="1">
  <p:cSld name="1_表紙">
    <p:spTree>
      <p:nvGrpSpPr>
        <p:cNvPr id="1" name="Shape 12"/>
        <p:cNvGrpSpPr/>
        <p:nvPr/>
      </p:nvGrpSpPr>
      <p:grpSpPr>
        <a:xfrm>
          <a:off x="0" y="0"/>
          <a:ext cx="0" cy="0"/>
          <a:chOff x="0" y="0"/>
          <a:chExt cx="0" cy="0"/>
        </a:xfrm>
      </p:grpSpPr>
      <p:pic>
        <p:nvPicPr>
          <p:cNvPr id="6" name="図 5" descr="水 が含まれている画像&#10;&#10;自動的に生成された説明">
            <a:extLst>
              <a:ext uri="{FF2B5EF4-FFF2-40B4-BE49-F238E27FC236}">
                <a16:creationId xmlns:a16="http://schemas.microsoft.com/office/drawing/2014/main" id="{9595A2A6-1C9A-B5EB-D8F4-F15496B5BA91}"/>
              </a:ext>
            </a:extLst>
          </p:cNvPr>
          <p:cNvPicPr>
            <a:picLocks noChangeAspect="1"/>
          </p:cNvPicPr>
          <p:nvPr userDrawn="1"/>
        </p:nvPicPr>
        <p:blipFill>
          <a:blip r:embed="rId2"/>
          <a:stretch>
            <a:fillRect/>
          </a:stretch>
        </p:blipFill>
        <p:spPr>
          <a:xfrm>
            <a:off x="1905000" y="0"/>
            <a:ext cx="10287000" cy="6858000"/>
          </a:xfrm>
          <a:prstGeom prst="rect">
            <a:avLst/>
          </a:prstGeom>
        </p:spPr>
      </p:pic>
      <p:sp>
        <p:nvSpPr>
          <p:cNvPr id="4" name="正方形/長方形 3">
            <a:extLst>
              <a:ext uri="{FF2B5EF4-FFF2-40B4-BE49-F238E27FC236}">
                <a16:creationId xmlns:a16="http://schemas.microsoft.com/office/drawing/2014/main" id="{D00C6859-AF34-ECFE-6C58-D66AE6BBCAB6}"/>
              </a:ext>
            </a:extLst>
          </p:cNvPr>
          <p:cNvSpPr/>
          <p:nvPr userDrawn="1"/>
        </p:nvSpPr>
        <p:spPr>
          <a:xfrm>
            <a:off x="-3777" y="0"/>
            <a:ext cx="76847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428E8518-3720-3363-B5CF-A33F2B0CEF9C}"/>
              </a:ext>
            </a:extLst>
          </p:cNvPr>
          <p:cNvSpPr txBox="1"/>
          <p:nvPr userDrawn="1"/>
        </p:nvSpPr>
        <p:spPr bwMode="auto">
          <a:xfrm>
            <a:off x="180052" y="6402230"/>
            <a:ext cx="4993604" cy="33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rtlCol="0">
            <a:spAutoFit/>
          </a:bodyPr>
          <a:lstStyle/>
          <a:p>
            <a:pPr eaLnBrk="1" hangingPunct="1"/>
            <a:r>
              <a:rPr lang="ja-JP" altLang="en-US" sz="800" b="0" i="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・本資料記載の機能は開発中の機能が含まれる場合があり、それらは予告なく変更される場合があります。</a:t>
            </a:r>
            <a:endParaRPr lang="en-US" altLang="ja-JP"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endParaRPr>
          </a:p>
          <a:p>
            <a:pPr eaLnBrk="1" hangingPunct="1"/>
            <a:r>
              <a:rPr lang="ja-JP" altLang="en-US" sz="800" b="0" i="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a:t>
            </a:r>
            <a:r>
              <a:rPr lang="ja-JP" altLang="en-US"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本資料に含まれる社名、製品名、サービス名、ロゴマークは、各社の商標または登録商標です。</a:t>
            </a:r>
            <a:endParaRPr kumimoji="1" lang="ja-JP" altLang="en-US"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endParaRPr>
          </a:p>
        </p:txBody>
      </p:sp>
      <p:sp>
        <p:nvSpPr>
          <p:cNvPr id="3" name="Google Shape;13;p25">
            <a:extLst>
              <a:ext uri="{FF2B5EF4-FFF2-40B4-BE49-F238E27FC236}">
                <a16:creationId xmlns:a16="http://schemas.microsoft.com/office/drawing/2014/main" id="{815A164D-5E07-69EB-51F1-1C1DF28BE237}"/>
              </a:ext>
            </a:extLst>
          </p:cNvPr>
          <p:cNvSpPr txBox="1">
            <a:spLocks noGrp="1"/>
          </p:cNvSpPr>
          <p:nvPr>
            <p:ph type="body" idx="1"/>
          </p:nvPr>
        </p:nvSpPr>
        <p:spPr>
          <a:xfrm>
            <a:off x="419312" y="3122284"/>
            <a:ext cx="8385940" cy="613431"/>
          </a:xfrm>
          <a:prstGeom prst="rect">
            <a:avLst/>
          </a:prstGeom>
          <a:noFill/>
          <a:ln>
            <a:noFill/>
          </a:ln>
        </p:spPr>
        <p:txBody>
          <a:bodyPr spcFirstLastPara="1" wrap="square" lIns="0" tIns="60925" rIns="0" bIns="60925" anchor="ctr" anchorCtr="0">
            <a:spAutoFit/>
          </a:bodyPr>
          <a:lstStyle>
            <a:lvl1pPr marL="457212" marR="0" lvl="0" indent="-228606" algn="l">
              <a:lnSpc>
                <a:spcPct val="90000"/>
              </a:lnSpc>
              <a:spcBef>
                <a:spcPts val="813"/>
              </a:spcBef>
              <a:spcAft>
                <a:spcPts val="0"/>
              </a:spcAft>
              <a:buClr>
                <a:schemeClr val="dk1"/>
              </a:buClr>
              <a:buSzPts val="3200"/>
              <a:buFont typeface="Arial"/>
              <a:buNone/>
              <a:defRPr sz="2800" b="0" i="0" u="none" strike="noStrike" cap="none">
                <a:solidFill>
                  <a:schemeClr val="tx1">
                    <a:lumMod val="75000"/>
                    <a:lumOff val="25000"/>
                  </a:schemeClr>
                </a:solidFill>
                <a:latin typeface="Yu Gothic UI" panose="020B0500000000000000" pitchFamily="34" charset="-128"/>
                <a:ea typeface="Yu Gothic UI" panose="020B0500000000000000" pitchFamily="34" charset="-128"/>
                <a:cs typeface="Yu Gothic UI" panose="020B0500000000000000" pitchFamily="34" charset="-128"/>
                <a:sym typeface="M PLUS 1p"/>
              </a:defRPr>
            </a:lvl1pPr>
            <a:lvl2pPr marL="914423" marR="0" lvl="1" indent="-228606" algn="l">
              <a:lnSpc>
                <a:spcPct val="90000"/>
              </a:lnSpc>
              <a:spcBef>
                <a:spcPts val="406"/>
              </a:spcBef>
              <a:spcAft>
                <a:spcPts val="0"/>
              </a:spcAft>
              <a:buClr>
                <a:schemeClr val="dk1"/>
              </a:buClr>
              <a:buSzPts val="2400"/>
              <a:buFont typeface="Arial"/>
              <a:buNone/>
              <a:defRPr sz="1950" b="0" i="0" u="none" strike="noStrike" cap="none">
                <a:solidFill>
                  <a:schemeClr val="dk1"/>
                </a:solidFill>
                <a:latin typeface="Arial"/>
                <a:ea typeface="Arial"/>
                <a:cs typeface="Arial"/>
                <a:sym typeface="Arial"/>
              </a:defRPr>
            </a:lvl2pPr>
            <a:lvl3pPr marL="1371634" marR="0" lvl="2"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3pPr>
            <a:lvl4pPr marL="1828846" marR="0" lvl="3" indent="-228606" algn="l">
              <a:lnSpc>
                <a:spcPct val="90000"/>
              </a:lnSpc>
              <a:spcBef>
                <a:spcPts val="406"/>
              </a:spcBef>
              <a:spcAft>
                <a:spcPts val="0"/>
              </a:spcAft>
              <a:buClr>
                <a:schemeClr val="dk1"/>
              </a:buClr>
              <a:buSzPts val="1800"/>
              <a:buFont typeface="Arial"/>
              <a:buNone/>
              <a:defRPr sz="1463" b="0" i="0" u="none" strike="noStrike" cap="none">
                <a:solidFill>
                  <a:schemeClr val="dk1"/>
                </a:solidFill>
                <a:latin typeface="Arial"/>
                <a:ea typeface="Arial"/>
                <a:cs typeface="Arial"/>
                <a:sym typeface="Arial"/>
              </a:defRPr>
            </a:lvl4pPr>
            <a:lvl5pPr marL="2286057" marR="0" lvl="4" indent="-228606" algn="l">
              <a:lnSpc>
                <a:spcPct val="90000"/>
              </a:lnSpc>
              <a:spcBef>
                <a:spcPts val="406"/>
              </a:spcBef>
              <a:spcAft>
                <a:spcPts val="0"/>
              </a:spcAft>
              <a:buClr>
                <a:schemeClr val="dk1"/>
              </a:buClr>
              <a:buSzPts val="1800"/>
              <a:buFont typeface="Arial"/>
              <a:buNone/>
              <a:defRPr sz="1463" b="0" i="0" u="none" strike="noStrike" cap="none">
                <a:solidFill>
                  <a:schemeClr val="dk1"/>
                </a:solidFill>
                <a:latin typeface="Arial"/>
                <a:ea typeface="Arial"/>
                <a:cs typeface="Arial"/>
                <a:sym typeface="Arial"/>
              </a:defRPr>
            </a:lvl5pPr>
            <a:lvl6pPr marL="2743269" marR="0" lvl="5"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6pPr>
            <a:lvl7pPr marL="3200480" marR="0" lvl="6"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7pPr>
            <a:lvl8pPr marL="3657691" marR="0" lvl="7"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8pPr>
            <a:lvl9pPr marL="4114903" marR="0" lvl="8"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9pPr>
          </a:lstStyle>
          <a:p>
            <a:endParaRPr dirty="0"/>
          </a:p>
        </p:txBody>
      </p:sp>
      <p:sp>
        <p:nvSpPr>
          <p:cNvPr id="5" name="Google Shape;14;p25">
            <a:extLst>
              <a:ext uri="{FF2B5EF4-FFF2-40B4-BE49-F238E27FC236}">
                <a16:creationId xmlns:a16="http://schemas.microsoft.com/office/drawing/2014/main" id="{184C3C97-18ED-23C5-D940-B7EA02E48C1D}"/>
              </a:ext>
            </a:extLst>
          </p:cNvPr>
          <p:cNvSpPr txBox="1">
            <a:spLocks noGrp="1"/>
          </p:cNvSpPr>
          <p:nvPr>
            <p:ph type="body" idx="2"/>
          </p:nvPr>
        </p:nvSpPr>
        <p:spPr>
          <a:xfrm>
            <a:off x="419312" y="779356"/>
            <a:ext cx="3238494" cy="613431"/>
          </a:xfrm>
          <a:prstGeom prst="rect">
            <a:avLst/>
          </a:prstGeom>
          <a:noFill/>
          <a:ln>
            <a:noFill/>
          </a:ln>
        </p:spPr>
        <p:txBody>
          <a:bodyPr spcFirstLastPara="1" wrap="square" lIns="0" tIns="60925" rIns="0" bIns="60925" anchor="t" anchorCtr="0">
            <a:spAutoFit/>
          </a:bodyPr>
          <a:lstStyle>
            <a:lvl1pPr marL="457212" marR="0" lvl="0" indent="-228606" algn="l">
              <a:lnSpc>
                <a:spcPct val="90000"/>
              </a:lnSpc>
              <a:spcBef>
                <a:spcPts val="813"/>
              </a:spcBef>
              <a:spcAft>
                <a:spcPts val="0"/>
              </a:spcAft>
              <a:buClr>
                <a:schemeClr val="dk1"/>
              </a:buClr>
              <a:buSzPts val="2100"/>
              <a:buFont typeface="Arial"/>
              <a:buNone/>
              <a:defRPr sz="2800" b="0" i="0" u="none" strike="noStrike" cap="none">
                <a:solidFill>
                  <a:schemeClr val="tx1">
                    <a:lumMod val="75000"/>
                    <a:lumOff val="25000"/>
                  </a:schemeClr>
                </a:solidFill>
                <a:latin typeface="Yu Gothic UI" panose="020B0500000000000000" pitchFamily="34" charset="-128"/>
                <a:ea typeface="Yu Gothic UI" panose="020B0500000000000000" pitchFamily="34" charset="-128"/>
                <a:cs typeface="Yu Gothic UI" panose="020B0500000000000000" pitchFamily="34" charset="-128"/>
                <a:sym typeface="M PLUS 1p"/>
              </a:defRPr>
            </a:lvl1pPr>
            <a:lvl2pPr marL="914423" marR="0" lvl="1"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2pPr>
            <a:lvl3pPr marL="1371634" marR="0" lvl="2"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3pPr>
            <a:lvl4pPr marL="1828846" marR="0" lvl="3"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4pPr>
            <a:lvl5pPr marL="2286057" marR="0" lvl="4"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5pPr>
            <a:lvl6pPr marL="2743269" marR="0" lvl="5"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6pPr>
            <a:lvl7pPr marL="3200480" marR="0" lvl="6"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7pPr>
            <a:lvl8pPr marL="3657691" marR="0" lvl="7"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8pPr>
            <a:lvl9pPr marL="4114903" marR="0" lvl="8"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9pPr>
          </a:lstStyle>
          <a:p>
            <a:endParaRPr dirty="0"/>
          </a:p>
        </p:txBody>
      </p:sp>
      <p:pic>
        <p:nvPicPr>
          <p:cNvPr id="10" name="図 9" descr="黒い背景に白い文字がある&#10;&#10;低い精度で自動的に生成された説明">
            <a:extLst>
              <a:ext uri="{FF2B5EF4-FFF2-40B4-BE49-F238E27FC236}">
                <a16:creationId xmlns:a16="http://schemas.microsoft.com/office/drawing/2014/main" id="{73396987-6DC0-79C9-344E-EB4E0C01232C}"/>
              </a:ext>
            </a:extLst>
          </p:cNvPr>
          <p:cNvPicPr>
            <a:picLocks noChangeAspect="1"/>
          </p:cNvPicPr>
          <p:nvPr userDrawn="1"/>
        </p:nvPicPr>
        <p:blipFill>
          <a:blip r:embed="rId3"/>
          <a:stretch>
            <a:fillRect/>
          </a:stretch>
        </p:blipFill>
        <p:spPr>
          <a:xfrm>
            <a:off x="9360188" y="187784"/>
            <a:ext cx="2673638" cy="625862"/>
          </a:xfrm>
          <a:prstGeom prst="rect">
            <a:avLst/>
          </a:prstGeom>
        </p:spPr>
      </p:pic>
    </p:spTree>
    <p:extLst>
      <p:ext uri="{BB962C8B-B14F-4D97-AF65-F5344CB8AC3E}">
        <p14:creationId xmlns:p14="http://schemas.microsoft.com/office/powerpoint/2010/main" val="3603415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表紙" preserve="1" userDrawn="1">
  <p:cSld name="1_表紙">
    <p:spTree>
      <p:nvGrpSpPr>
        <p:cNvPr id="1" name="Shape 12"/>
        <p:cNvGrpSpPr/>
        <p:nvPr/>
      </p:nvGrpSpPr>
      <p:grpSpPr>
        <a:xfrm>
          <a:off x="0" y="0"/>
          <a:ext cx="0" cy="0"/>
          <a:chOff x="0" y="0"/>
          <a:chExt cx="0" cy="0"/>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1E817270-DF37-5CF1-9B38-6013D1F454C8}"/>
              </a:ext>
            </a:extLst>
          </p:cNvPr>
          <p:cNvPicPr>
            <a:picLocks noChangeAspect="1"/>
          </p:cNvPicPr>
          <p:nvPr userDrawn="1"/>
        </p:nvPicPr>
        <p:blipFill>
          <a:blip r:embed="rId2"/>
          <a:stretch>
            <a:fillRect/>
          </a:stretch>
        </p:blipFill>
        <p:spPr>
          <a:xfrm>
            <a:off x="7674526" y="0"/>
            <a:ext cx="4517246" cy="6858000"/>
          </a:xfrm>
          <a:prstGeom prst="rect">
            <a:avLst/>
          </a:prstGeom>
        </p:spPr>
      </p:pic>
      <p:sp>
        <p:nvSpPr>
          <p:cNvPr id="9" name="テキスト ボックス 8">
            <a:extLst>
              <a:ext uri="{FF2B5EF4-FFF2-40B4-BE49-F238E27FC236}">
                <a16:creationId xmlns:a16="http://schemas.microsoft.com/office/drawing/2014/main" id="{0CEB2E02-F015-1846-B731-4698E136047A}"/>
              </a:ext>
            </a:extLst>
          </p:cNvPr>
          <p:cNvSpPr txBox="1"/>
          <p:nvPr userDrawn="1"/>
        </p:nvSpPr>
        <p:spPr bwMode="auto">
          <a:xfrm>
            <a:off x="180052" y="6402230"/>
            <a:ext cx="4993604" cy="33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rtlCol="0">
            <a:spAutoFit/>
          </a:bodyPr>
          <a:lstStyle/>
          <a:p>
            <a:pPr eaLnBrk="1" hangingPunct="1"/>
            <a:r>
              <a:rPr lang="ja-JP" altLang="en-US" sz="800" b="0" i="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・本資料記載の機能は開発中の機能が含まれる場合があり、それらは予告なく変更される場合があります。</a:t>
            </a:r>
            <a:endParaRPr lang="en-US" altLang="ja-JP"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endParaRPr>
          </a:p>
          <a:p>
            <a:pPr eaLnBrk="1" hangingPunct="1"/>
            <a:r>
              <a:rPr lang="ja-JP" altLang="en-US" sz="800" b="0" i="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a:t>
            </a:r>
            <a:r>
              <a:rPr lang="ja-JP" altLang="en-US"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rPr>
              <a:t>本資料に含まれる社名、製品名、サービス名、ロゴマークは、各社の商標または登録商標です。</a:t>
            </a:r>
            <a:endParaRPr kumimoji="1" lang="ja-JP" altLang="en-US" sz="800" b="0" i="0" dirty="0">
              <a:solidFill>
                <a:schemeClr val="tx1">
                  <a:lumMod val="65000"/>
                  <a:lumOff val="35000"/>
                </a:schemeClr>
              </a:solidFill>
              <a:latin typeface="Yu Gothic UI" panose="020B0500000000000000" pitchFamily="34" charset="-128"/>
              <a:ea typeface="Yu Gothic UI" panose="020B0500000000000000" pitchFamily="34" charset="-128"/>
              <a:cs typeface="Meiryo UI" panose="020B0604030504040204" pitchFamily="50" charset="-128"/>
            </a:endParaRPr>
          </a:p>
        </p:txBody>
      </p:sp>
      <p:sp>
        <p:nvSpPr>
          <p:cNvPr id="2" name="Google Shape;13;p25">
            <a:extLst>
              <a:ext uri="{FF2B5EF4-FFF2-40B4-BE49-F238E27FC236}">
                <a16:creationId xmlns:a16="http://schemas.microsoft.com/office/drawing/2014/main" id="{9F7DF1C6-C75E-E2D4-E638-C8F6EDDBBEAE}"/>
              </a:ext>
            </a:extLst>
          </p:cNvPr>
          <p:cNvSpPr txBox="1">
            <a:spLocks noGrp="1"/>
          </p:cNvSpPr>
          <p:nvPr>
            <p:ph type="body" idx="1"/>
          </p:nvPr>
        </p:nvSpPr>
        <p:spPr>
          <a:xfrm>
            <a:off x="419312" y="3122284"/>
            <a:ext cx="8385940" cy="613431"/>
          </a:xfrm>
          <a:prstGeom prst="rect">
            <a:avLst/>
          </a:prstGeom>
          <a:noFill/>
          <a:ln>
            <a:noFill/>
          </a:ln>
        </p:spPr>
        <p:txBody>
          <a:bodyPr spcFirstLastPara="1" wrap="square" lIns="0" tIns="60925" rIns="0" bIns="60925" anchor="ctr" anchorCtr="0">
            <a:spAutoFit/>
          </a:bodyPr>
          <a:lstStyle>
            <a:lvl1pPr marL="457212" marR="0" lvl="0" indent="-228606" algn="l">
              <a:lnSpc>
                <a:spcPct val="90000"/>
              </a:lnSpc>
              <a:spcBef>
                <a:spcPts val="813"/>
              </a:spcBef>
              <a:spcAft>
                <a:spcPts val="0"/>
              </a:spcAft>
              <a:buClr>
                <a:schemeClr val="dk1"/>
              </a:buClr>
              <a:buSzPts val="3200"/>
              <a:buFont typeface="Arial"/>
              <a:buNone/>
              <a:defRPr sz="2800" b="0" i="0" u="none" strike="noStrike" cap="none">
                <a:solidFill>
                  <a:schemeClr val="tx1">
                    <a:lumMod val="75000"/>
                    <a:lumOff val="25000"/>
                  </a:schemeClr>
                </a:solidFill>
                <a:latin typeface="Yu Gothic UI" panose="020B0500000000000000" pitchFamily="34" charset="-128"/>
                <a:ea typeface="Yu Gothic UI" panose="020B0500000000000000" pitchFamily="34" charset="-128"/>
                <a:cs typeface="Yu Gothic UI" panose="020B0500000000000000" pitchFamily="34" charset="-128"/>
                <a:sym typeface="M PLUS 1p"/>
              </a:defRPr>
            </a:lvl1pPr>
            <a:lvl2pPr marL="914423" marR="0" lvl="1" indent="-228606" algn="l">
              <a:lnSpc>
                <a:spcPct val="90000"/>
              </a:lnSpc>
              <a:spcBef>
                <a:spcPts val="406"/>
              </a:spcBef>
              <a:spcAft>
                <a:spcPts val="0"/>
              </a:spcAft>
              <a:buClr>
                <a:schemeClr val="dk1"/>
              </a:buClr>
              <a:buSzPts val="2400"/>
              <a:buFont typeface="Arial"/>
              <a:buNone/>
              <a:defRPr sz="1950" b="0" i="0" u="none" strike="noStrike" cap="none">
                <a:solidFill>
                  <a:schemeClr val="dk1"/>
                </a:solidFill>
                <a:latin typeface="Arial"/>
                <a:ea typeface="Arial"/>
                <a:cs typeface="Arial"/>
                <a:sym typeface="Arial"/>
              </a:defRPr>
            </a:lvl2pPr>
            <a:lvl3pPr marL="1371634" marR="0" lvl="2"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3pPr>
            <a:lvl4pPr marL="1828846" marR="0" lvl="3" indent="-228606" algn="l">
              <a:lnSpc>
                <a:spcPct val="90000"/>
              </a:lnSpc>
              <a:spcBef>
                <a:spcPts val="406"/>
              </a:spcBef>
              <a:spcAft>
                <a:spcPts val="0"/>
              </a:spcAft>
              <a:buClr>
                <a:schemeClr val="dk1"/>
              </a:buClr>
              <a:buSzPts val="1800"/>
              <a:buFont typeface="Arial"/>
              <a:buNone/>
              <a:defRPr sz="1463" b="0" i="0" u="none" strike="noStrike" cap="none">
                <a:solidFill>
                  <a:schemeClr val="dk1"/>
                </a:solidFill>
                <a:latin typeface="Arial"/>
                <a:ea typeface="Arial"/>
                <a:cs typeface="Arial"/>
                <a:sym typeface="Arial"/>
              </a:defRPr>
            </a:lvl4pPr>
            <a:lvl5pPr marL="2286057" marR="0" lvl="4" indent="-228606" algn="l">
              <a:lnSpc>
                <a:spcPct val="90000"/>
              </a:lnSpc>
              <a:spcBef>
                <a:spcPts val="406"/>
              </a:spcBef>
              <a:spcAft>
                <a:spcPts val="0"/>
              </a:spcAft>
              <a:buClr>
                <a:schemeClr val="dk1"/>
              </a:buClr>
              <a:buSzPts val="1800"/>
              <a:buFont typeface="Arial"/>
              <a:buNone/>
              <a:defRPr sz="1463" b="0" i="0" u="none" strike="noStrike" cap="none">
                <a:solidFill>
                  <a:schemeClr val="dk1"/>
                </a:solidFill>
                <a:latin typeface="Arial"/>
                <a:ea typeface="Arial"/>
                <a:cs typeface="Arial"/>
                <a:sym typeface="Arial"/>
              </a:defRPr>
            </a:lvl5pPr>
            <a:lvl6pPr marL="2743269" marR="0" lvl="5"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6pPr>
            <a:lvl7pPr marL="3200480" marR="0" lvl="6"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7pPr>
            <a:lvl8pPr marL="3657691" marR="0" lvl="7"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8pPr>
            <a:lvl9pPr marL="4114903" marR="0" lvl="8"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9pPr>
          </a:lstStyle>
          <a:p>
            <a:endParaRPr dirty="0"/>
          </a:p>
        </p:txBody>
      </p:sp>
      <p:sp>
        <p:nvSpPr>
          <p:cNvPr id="3" name="Google Shape;14;p25">
            <a:extLst>
              <a:ext uri="{FF2B5EF4-FFF2-40B4-BE49-F238E27FC236}">
                <a16:creationId xmlns:a16="http://schemas.microsoft.com/office/drawing/2014/main" id="{2C9D8780-F502-0184-F07C-81D709ED8A1E}"/>
              </a:ext>
            </a:extLst>
          </p:cNvPr>
          <p:cNvSpPr txBox="1">
            <a:spLocks noGrp="1"/>
          </p:cNvSpPr>
          <p:nvPr>
            <p:ph type="body" idx="2"/>
          </p:nvPr>
        </p:nvSpPr>
        <p:spPr>
          <a:xfrm>
            <a:off x="419312" y="779356"/>
            <a:ext cx="3238494" cy="613431"/>
          </a:xfrm>
          <a:prstGeom prst="rect">
            <a:avLst/>
          </a:prstGeom>
          <a:noFill/>
          <a:ln>
            <a:noFill/>
          </a:ln>
        </p:spPr>
        <p:txBody>
          <a:bodyPr spcFirstLastPara="1" wrap="square" lIns="0" tIns="60925" rIns="0" bIns="60925" anchor="t" anchorCtr="0">
            <a:spAutoFit/>
          </a:bodyPr>
          <a:lstStyle>
            <a:lvl1pPr marL="457212" marR="0" lvl="0" indent="-228606" algn="l">
              <a:lnSpc>
                <a:spcPct val="90000"/>
              </a:lnSpc>
              <a:spcBef>
                <a:spcPts val="813"/>
              </a:spcBef>
              <a:spcAft>
                <a:spcPts val="0"/>
              </a:spcAft>
              <a:buClr>
                <a:schemeClr val="dk1"/>
              </a:buClr>
              <a:buSzPts val="2100"/>
              <a:buFont typeface="Arial"/>
              <a:buNone/>
              <a:defRPr sz="2800" b="0" i="0" u="none" strike="noStrike" cap="none">
                <a:solidFill>
                  <a:schemeClr val="tx1">
                    <a:lumMod val="75000"/>
                    <a:lumOff val="25000"/>
                  </a:schemeClr>
                </a:solidFill>
                <a:latin typeface="Yu Gothic UI" panose="020B0500000000000000" pitchFamily="34" charset="-128"/>
                <a:ea typeface="Yu Gothic UI" panose="020B0500000000000000" pitchFamily="34" charset="-128"/>
                <a:cs typeface="Yu Gothic UI" panose="020B0500000000000000" pitchFamily="34" charset="-128"/>
                <a:sym typeface="M PLUS 1p"/>
              </a:defRPr>
            </a:lvl1pPr>
            <a:lvl2pPr marL="914423" marR="0" lvl="1"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2pPr>
            <a:lvl3pPr marL="1371634" marR="0" lvl="2"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3pPr>
            <a:lvl4pPr marL="1828846" marR="0" lvl="3"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4pPr>
            <a:lvl5pPr marL="2286057" marR="0" lvl="4" indent="-228606" algn="l">
              <a:lnSpc>
                <a:spcPct val="90000"/>
              </a:lnSpc>
              <a:spcBef>
                <a:spcPts val="406"/>
              </a:spcBef>
              <a:spcAft>
                <a:spcPts val="0"/>
              </a:spcAft>
              <a:buClr>
                <a:schemeClr val="dk1"/>
              </a:buClr>
              <a:buSzPts val="2000"/>
              <a:buFont typeface="Arial"/>
              <a:buNone/>
              <a:defRPr sz="1625" b="0" i="0" u="none" strike="noStrike" cap="none">
                <a:solidFill>
                  <a:schemeClr val="dk1"/>
                </a:solidFill>
                <a:latin typeface="Arial"/>
                <a:ea typeface="Arial"/>
                <a:cs typeface="Arial"/>
                <a:sym typeface="Arial"/>
              </a:defRPr>
            </a:lvl5pPr>
            <a:lvl6pPr marL="2743269" marR="0" lvl="5"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6pPr>
            <a:lvl7pPr marL="3200480" marR="0" lvl="6"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7pPr>
            <a:lvl8pPr marL="3657691" marR="0" lvl="7"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8pPr>
            <a:lvl9pPr marL="4114903" marR="0" lvl="8" indent="-342908" algn="l">
              <a:lnSpc>
                <a:spcPct val="90000"/>
              </a:lnSpc>
              <a:spcBef>
                <a:spcPts val="406"/>
              </a:spcBef>
              <a:spcAft>
                <a:spcPts val="0"/>
              </a:spcAft>
              <a:buClr>
                <a:schemeClr val="dk1"/>
              </a:buClr>
              <a:buSzPts val="1800"/>
              <a:buFont typeface="Arial"/>
              <a:buChar char="•"/>
              <a:defRPr sz="1463" b="0" i="0" u="none" strike="noStrike" cap="none">
                <a:solidFill>
                  <a:schemeClr val="dk1"/>
                </a:solidFill>
                <a:latin typeface="Arial"/>
                <a:ea typeface="Arial"/>
                <a:cs typeface="Arial"/>
                <a:sym typeface="Arial"/>
              </a:defRPr>
            </a:lvl9pPr>
          </a:lstStyle>
          <a:p>
            <a:endParaRPr dirty="0"/>
          </a:p>
        </p:txBody>
      </p:sp>
      <p:pic>
        <p:nvPicPr>
          <p:cNvPr id="6" name="図 5" descr="黒い背景に白い文字がある&#10;&#10;低い精度で自動的に生成された説明">
            <a:extLst>
              <a:ext uri="{FF2B5EF4-FFF2-40B4-BE49-F238E27FC236}">
                <a16:creationId xmlns:a16="http://schemas.microsoft.com/office/drawing/2014/main" id="{413B72A3-BC12-B8BA-40AD-3BC0CE5C8FDE}"/>
              </a:ext>
            </a:extLst>
          </p:cNvPr>
          <p:cNvPicPr>
            <a:picLocks noChangeAspect="1"/>
          </p:cNvPicPr>
          <p:nvPr userDrawn="1"/>
        </p:nvPicPr>
        <p:blipFill>
          <a:blip r:embed="rId3"/>
          <a:stretch>
            <a:fillRect/>
          </a:stretch>
        </p:blipFill>
        <p:spPr>
          <a:xfrm>
            <a:off x="9338310" y="6036338"/>
            <a:ext cx="2673638" cy="625862"/>
          </a:xfrm>
          <a:prstGeom prst="rect">
            <a:avLst/>
          </a:prstGeom>
        </p:spPr>
      </p:pic>
    </p:spTree>
    <p:extLst>
      <p:ext uri="{BB962C8B-B14F-4D97-AF65-F5344CB8AC3E}">
        <p14:creationId xmlns:p14="http://schemas.microsoft.com/office/powerpoint/2010/main" val="493902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表紙" preserve="1" userDrawn="1">
  <p:cSld name="1_表紙">
    <p:spTree>
      <p:nvGrpSpPr>
        <p:cNvPr id="1" name="Shape 12"/>
        <p:cNvGrpSpPr/>
        <p:nvPr/>
      </p:nvGrpSpPr>
      <p:grpSpPr>
        <a:xfrm>
          <a:off x="0" y="0"/>
          <a:ext cx="0" cy="0"/>
          <a:chOff x="0" y="0"/>
          <a:chExt cx="0" cy="0"/>
        </a:xfrm>
      </p:grpSpPr>
      <p:cxnSp>
        <p:nvCxnSpPr>
          <p:cNvPr id="8" name="直線コネクタ 7">
            <a:extLst>
              <a:ext uri="{FF2B5EF4-FFF2-40B4-BE49-F238E27FC236}">
                <a16:creationId xmlns:a16="http://schemas.microsoft.com/office/drawing/2014/main" id="{89D5856A-97EA-4D02-E586-C309117FA30D}"/>
              </a:ext>
            </a:extLst>
          </p:cNvPr>
          <p:cNvCxnSpPr>
            <a:cxnSpLocks/>
          </p:cNvCxnSpPr>
          <p:nvPr userDrawn="1"/>
        </p:nvCxnSpPr>
        <p:spPr>
          <a:xfrm flipH="1">
            <a:off x="890191" y="3568592"/>
            <a:ext cx="8520032" cy="0"/>
          </a:xfrm>
          <a:prstGeom prst="line">
            <a:avLst/>
          </a:prstGeom>
          <a:ln w="9525">
            <a:solidFill>
              <a:srgbClr val="4418EB"/>
            </a:solidFill>
            <a:prstDash val="sysDash"/>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454AFEE-E564-8275-2719-3C0B3569BB5B}"/>
              </a:ext>
            </a:extLst>
          </p:cNvPr>
          <p:cNvSpPr txBox="1"/>
          <p:nvPr userDrawn="1"/>
        </p:nvSpPr>
        <p:spPr>
          <a:xfrm>
            <a:off x="860694" y="3124140"/>
            <a:ext cx="6109414" cy="369332"/>
          </a:xfrm>
          <a:prstGeom prst="rect">
            <a:avLst/>
          </a:prstGeom>
          <a:noFill/>
        </p:spPr>
        <p:txBody>
          <a:bodyPr wrap="square" lIns="0" tIns="0" rIns="0" bIns="0" rtlCol="0">
            <a:spAutoFit/>
          </a:bodyPr>
          <a:lstStyle/>
          <a:p>
            <a:r>
              <a:rPr lang="ja-JP" altLang="en-US" sz="2400" b="1" dirty="0">
                <a:solidFill>
                  <a:schemeClr val="tx1">
                    <a:lumMod val="65000"/>
                    <a:lumOff val="35000"/>
                  </a:schemeClr>
                </a:solidFill>
                <a:latin typeface="Yu Gothic UI" panose="020B0500000000000000" pitchFamily="34" charset="-128"/>
                <a:ea typeface="Yu Gothic UI" panose="020B0500000000000000" pitchFamily="34" charset="-128"/>
              </a:rPr>
              <a:t>　　　</a:t>
            </a:r>
            <a:endParaRPr lang="ja-JP" altLang="en-US" sz="2400" b="1" spc="-150" dirty="0">
              <a:solidFill>
                <a:schemeClr val="tx1">
                  <a:lumMod val="65000"/>
                  <a:lumOff val="35000"/>
                </a:schemeClr>
              </a:solidFill>
              <a:latin typeface="Yu Gothic UI" panose="020B0500000000000000" pitchFamily="34" charset="-128"/>
              <a:ea typeface="Yu Gothic UI" panose="020B0500000000000000" pitchFamily="34" charset="-128"/>
            </a:endParaRPr>
          </a:p>
        </p:txBody>
      </p:sp>
      <p:sp>
        <p:nvSpPr>
          <p:cNvPr id="10" name="タイトル 1">
            <a:extLst>
              <a:ext uri="{FF2B5EF4-FFF2-40B4-BE49-F238E27FC236}">
                <a16:creationId xmlns:a16="http://schemas.microsoft.com/office/drawing/2014/main" id="{FD43791D-387A-AD14-5043-E04B9F7A23E1}"/>
              </a:ext>
            </a:extLst>
          </p:cNvPr>
          <p:cNvSpPr>
            <a:spLocks noGrp="1"/>
          </p:cNvSpPr>
          <p:nvPr>
            <p:ph type="title"/>
          </p:nvPr>
        </p:nvSpPr>
        <p:spPr>
          <a:xfrm>
            <a:off x="860693" y="2970416"/>
            <a:ext cx="10062289" cy="1101965"/>
          </a:xfrm>
          <a:prstGeom prst="rect">
            <a:avLst/>
          </a:prstGeom>
        </p:spPr>
        <p:txBody>
          <a:bodyPr/>
          <a:lstStyle>
            <a:lvl1pPr algn="l">
              <a:defRPr sz="3200" b="0" i="0">
                <a:solidFill>
                  <a:schemeClr val="tx1">
                    <a:lumMod val="65000"/>
                    <a:lumOff val="35000"/>
                  </a:schemeClr>
                </a:solidFill>
                <a:latin typeface="Yu Gothic UI" panose="020B0500000000000000" pitchFamily="34" charset="-128"/>
                <a:ea typeface="Yu Gothic UI" panose="020B0500000000000000" pitchFamily="34" charset="-128"/>
              </a:defRPr>
            </a:lvl1pPr>
          </a:lstStyle>
          <a:p>
            <a:r>
              <a:rPr kumimoji="1" lang="ja-JP" altLang="en-US"/>
              <a:t>マスター タイトルの書式設定</a:t>
            </a:r>
          </a:p>
        </p:txBody>
      </p:sp>
      <p:sp>
        <p:nvSpPr>
          <p:cNvPr id="14" name="Google Shape;18;p26">
            <a:extLst>
              <a:ext uri="{FF2B5EF4-FFF2-40B4-BE49-F238E27FC236}">
                <a16:creationId xmlns:a16="http://schemas.microsoft.com/office/drawing/2014/main" id="{225CC3B6-8922-FD3D-587B-65FC0530FFA9}"/>
              </a:ext>
            </a:extLst>
          </p:cNvPr>
          <p:cNvSpPr txBox="1"/>
          <p:nvPr userDrawn="1"/>
        </p:nvSpPr>
        <p:spPr>
          <a:xfrm>
            <a:off x="4848225" y="6706067"/>
            <a:ext cx="2234112" cy="120425"/>
          </a:xfrm>
          <a:prstGeom prst="rect">
            <a:avLst/>
          </a:prstGeom>
          <a:no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altLang="ja-JP" sz="800" b="0" i="0" u="none" strike="noStrike" cap="none" dirty="0">
                <a:solidFill>
                  <a:schemeClr val="bg1">
                    <a:lumMod val="75000"/>
                  </a:schemeClr>
                </a:solidFill>
                <a:latin typeface="Yu Gothic UI" panose="020B0500000000000000" pitchFamily="34" charset="-128"/>
                <a:ea typeface="Yu Gothic UI" panose="020B0500000000000000" pitchFamily="34" charset="-128"/>
                <a:cs typeface="Meiryo"/>
                <a:sym typeface="Meiryo"/>
              </a:rPr>
              <a:t>© EAGLYS Inc. All rights reserved.</a:t>
            </a:r>
            <a:endParaRPr sz="800" b="0" i="0" u="none" strike="noStrike" cap="none" dirty="0">
              <a:solidFill>
                <a:schemeClr val="bg1">
                  <a:lumMod val="75000"/>
                </a:schemeClr>
              </a:solidFill>
              <a:latin typeface="Yu Gothic UI" panose="020B0500000000000000" pitchFamily="34" charset="-128"/>
              <a:ea typeface="Yu Gothic UI" panose="020B0500000000000000" pitchFamily="34" charset="-128"/>
              <a:cs typeface="Meiryo"/>
              <a:sym typeface="Meiryo"/>
            </a:endParaRPr>
          </a:p>
        </p:txBody>
      </p:sp>
    </p:spTree>
    <p:extLst>
      <p:ext uri="{BB962C8B-B14F-4D97-AF65-F5344CB8AC3E}">
        <p14:creationId xmlns:p14="http://schemas.microsoft.com/office/powerpoint/2010/main" val="2238925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白紙" preserve="1" userDrawn="1">
  <p:cSld name="1_白紙">
    <p:spTree>
      <p:nvGrpSpPr>
        <p:cNvPr id="1" name="Shape 25"/>
        <p:cNvGrpSpPr/>
        <p:nvPr/>
      </p:nvGrpSpPr>
      <p:grpSpPr>
        <a:xfrm>
          <a:off x="0" y="0"/>
          <a:ext cx="0" cy="0"/>
          <a:chOff x="0" y="0"/>
          <a:chExt cx="0" cy="0"/>
        </a:xfrm>
      </p:grpSpPr>
      <p:sp>
        <p:nvSpPr>
          <p:cNvPr id="6" name="Google Shape;17;p26">
            <a:extLst>
              <a:ext uri="{FF2B5EF4-FFF2-40B4-BE49-F238E27FC236}">
                <a16:creationId xmlns:a16="http://schemas.microsoft.com/office/drawing/2014/main" id="{0F189A5B-A8D9-6641-8B39-144D24985965}"/>
              </a:ext>
            </a:extLst>
          </p:cNvPr>
          <p:cNvSpPr txBox="1">
            <a:spLocks noGrp="1"/>
          </p:cNvSpPr>
          <p:nvPr>
            <p:ph type="sldNum" idx="12"/>
          </p:nvPr>
        </p:nvSpPr>
        <p:spPr>
          <a:xfrm>
            <a:off x="11444346" y="6682704"/>
            <a:ext cx="612342" cy="123000"/>
          </a:xfrm>
          <a:prstGeom prst="rect">
            <a:avLst/>
          </a:prstGeom>
          <a:noFill/>
          <a:ln>
            <a:noFill/>
          </a:ln>
        </p:spPr>
        <p:txBody>
          <a:bodyPr spcFirstLastPara="1" wrap="square" lIns="91425" tIns="0" rIns="91425"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tx1">
                    <a:lumMod val="50000"/>
                    <a:lumOff val="50000"/>
                  </a:schemeClr>
                </a:solidFill>
                <a:latin typeface="+mn-lt"/>
                <a:ea typeface="Yu Gothic UI" panose="020B0500000000000000" pitchFamily="34" charset="-128"/>
                <a:cs typeface="Yu Gothic UI" panose="020B0500000000000000" pitchFamily="34" charset="-128"/>
                <a:sym typeface="Meiryo"/>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9pPr>
          </a:lstStyle>
          <a:p>
            <a:fld id="{00000000-1234-1234-1234-12341234123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5FFADFCE-7455-4645-A2EE-71C931A830B9}"/>
              </a:ext>
            </a:extLst>
          </p:cNvPr>
          <p:cNvSpPr>
            <a:spLocks noGrp="1"/>
          </p:cNvSpPr>
          <p:nvPr>
            <p:ph type="title"/>
          </p:nvPr>
        </p:nvSpPr>
        <p:spPr>
          <a:xfrm>
            <a:off x="114107" y="97476"/>
            <a:ext cx="9436293" cy="503237"/>
          </a:xfrm>
          <a:prstGeom prst="rect">
            <a:avLst/>
          </a:prstGeom>
        </p:spPr>
        <p:txBody>
          <a:bodyPr anchor="ctr"/>
          <a:lstStyle>
            <a:lvl1pPr>
              <a:defRPr sz="2000" b="0" i="0">
                <a:solidFill>
                  <a:schemeClr val="tx1">
                    <a:lumMod val="75000"/>
                    <a:lumOff val="25000"/>
                  </a:schemeClr>
                </a:solidFill>
                <a:latin typeface="Yu Gothic UI" panose="020B0500000000000000" pitchFamily="34" charset="-128"/>
                <a:ea typeface="Yu Gothic UI" panose="020B0500000000000000" pitchFamily="34" charset="-128"/>
              </a:defRPr>
            </a:lvl1pPr>
          </a:lstStyle>
          <a:p>
            <a:r>
              <a:rPr kumimoji="1" lang="ja-JP" altLang="en-US"/>
              <a:t>マスター タイトルの書式設定</a:t>
            </a:r>
          </a:p>
        </p:txBody>
      </p:sp>
      <p:sp>
        <p:nvSpPr>
          <p:cNvPr id="9" name="Google Shape;18;p26">
            <a:extLst>
              <a:ext uri="{FF2B5EF4-FFF2-40B4-BE49-F238E27FC236}">
                <a16:creationId xmlns:a16="http://schemas.microsoft.com/office/drawing/2014/main" id="{EE893F45-25C7-2743-B3D1-98D927DE4EE3}"/>
              </a:ext>
            </a:extLst>
          </p:cNvPr>
          <p:cNvSpPr txBox="1"/>
          <p:nvPr userDrawn="1"/>
        </p:nvSpPr>
        <p:spPr>
          <a:xfrm>
            <a:off x="4848225" y="6706067"/>
            <a:ext cx="2234112" cy="120425"/>
          </a:xfrm>
          <a:prstGeom prst="rect">
            <a:avLst/>
          </a:prstGeom>
          <a:no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altLang="ja-JP" sz="800" b="0" i="0" u="none" strike="noStrike" cap="none" dirty="0">
                <a:solidFill>
                  <a:schemeClr val="tx1">
                    <a:lumMod val="50000"/>
                    <a:lumOff val="50000"/>
                  </a:schemeClr>
                </a:solidFill>
                <a:latin typeface="Yu Gothic UI" panose="020B0500000000000000" pitchFamily="34" charset="-128"/>
                <a:ea typeface="Yu Gothic UI" panose="020B0500000000000000" pitchFamily="34" charset="-128"/>
                <a:cs typeface="Meiryo"/>
                <a:sym typeface="Meiryo"/>
              </a:rPr>
              <a:t>© EAGLYS Inc. All rights reserved.</a:t>
            </a:r>
            <a:endParaRPr sz="800" b="0" i="0" u="none" strike="noStrike" cap="none" dirty="0">
              <a:solidFill>
                <a:schemeClr val="tx1">
                  <a:lumMod val="50000"/>
                  <a:lumOff val="50000"/>
                </a:schemeClr>
              </a:solidFill>
              <a:latin typeface="Yu Gothic UI" panose="020B0500000000000000" pitchFamily="34" charset="-128"/>
              <a:ea typeface="Yu Gothic UI" panose="020B0500000000000000" pitchFamily="34" charset="-128"/>
              <a:cs typeface="Meiryo"/>
              <a:sym typeface="Meiryo"/>
            </a:endParaRPr>
          </a:p>
        </p:txBody>
      </p:sp>
      <p:pic>
        <p:nvPicPr>
          <p:cNvPr id="7" name="図 6" descr="ロゴ&#10;&#10;自動的に生成された説明">
            <a:extLst>
              <a:ext uri="{FF2B5EF4-FFF2-40B4-BE49-F238E27FC236}">
                <a16:creationId xmlns:a16="http://schemas.microsoft.com/office/drawing/2014/main" id="{8AD87B1C-D4BE-AD30-53EB-44C02892CEE6}"/>
              </a:ext>
            </a:extLst>
          </p:cNvPr>
          <p:cNvPicPr>
            <a:picLocks noChangeAspect="1"/>
          </p:cNvPicPr>
          <p:nvPr userDrawn="1"/>
        </p:nvPicPr>
        <p:blipFill>
          <a:blip r:embed="rId2"/>
          <a:stretch>
            <a:fillRect/>
          </a:stretch>
        </p:blipFill>
        <p:spPr>
          <a:xfrm>
            <a:off x="68387" y="6635636"/>
            <a:ext cx="833202" cy="190856"/>
          </a:xfrm>
          <a:prstGeom prst="rect">
            <a:avLst/>
          </a:prstGeom>
        </p:spPr>
      </p:pic>
    </p:spTree>
    <p:extLst>
      <p:ext uri="{BB962C8B-B14F-4D97-AF65-F5344CB8AC3E}">
        <p14:creationId xmlns:p14="http://schemas.microsoft.com/office/powerpoint/2010/main" val="199965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白紙" preserve="1" userDrawn="1">
  <p:cSld name="1_白紙">
    <p:spTree>
      <p:nvGrpSpPr>
        <p:cNvPr id="1" name="Shape 25"/>
        <p:cNvGrpSpPr/>
        <p:nvPr/>
      </p:nvGrpSpPr>
      <p:grpSpPr>
        <a:xfrm>
          <a:off x="0" y="0"/>
          <a:ext cx="0" cy="0"/>
          <a:chOff x="0" y="0"/>
          <a:chExt cx="0" cy="0"/>
        </a:xfrm>
      </p:grpSpPr>
      <p:sp>
        <p:nvSpPr>
          <p:cNvPr id="6" name="Google Shape;17;p26">
            <a:extLst>
              <a:ext uri="{FF2B5EF4-FFF2-40B4-BE49-F238E27FC236}">
                <a16:creationId xmlns:a16="http://schemas.microsoft.com/office/drawing/2014/main" id="{0F189A5B-A8D9-6641-8B39-144D24985965}"/>
              </a:ext>
            </a:extLst>
          </p:cNvPr>
          <p:cNvSpPr txBox="1">
            <a:spLocks noGrp="1"/>
          </p:cNvSpPr>
          <p:nvPr>
            <p:ph type="sldNum" idx="12"/>
          </p:nvPr>
        </p:nvSpPr>
        <p:spPr>
          <a:xfrm>
            <a:off x="11444346" y="6682704"/>
            <a:ext cx="612342" cy="123000"/>
          </a:xfrm>
          <a:prstGeom prst="rect">
            <a:avLst/>
          </a:prstGeom>
          <a:noFill/>
          <a:ln>
            <a:noFill/>
          </a:ln>
        </p:spPr>
        <p:txBody>
          <a:bodyPr spcFirstLastPara="1" wrap="square" lIns="91425" tIns="0" rIns="91425"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tx1">
                    <a:lumMod val="50000"/>
                    <a:lumOff val="50000"/>
                  </a:schemeClr>
                </a:solidFill>
                <a:latin typeface="+mn-lt"/>
                <a:ea typeface="Yu Gothic UI" panose="020B0500000000000000" pitchFamily="34" charset="-128"/>
                <a:cs typeface="Yu Gothic UI" panose="020B0500000000000000" pitchFamily="34" charset="-128"/>
                <a:sym typeface="Meiryo"/>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9pPr>
          </a:lstStyle>
          <a:p>
            <a:fld id="{00000000-1234-1234-1234-12341234123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5FFADFCE-7455-4645-A2EE-71C931A830B9}"/>
              </a:ext>
            </a:extLst>
          </p:cNvPr>
          <p:cNvSpPr>
            <a:spLocks noGrp="1"/>
          </p:cNvSpPr>
          <p:nvPr>
            <p:ph type="title"/>
          </p:nvPr>
        </p:nvSpPr>
        <p:spPr>
          <a:xfrm>
            <a:off x="135923" y="97476"/>
            <a:ext cx="9426834" cy="503237"/>
          </a:xfrm>
          <a:prstGeom prst="rect">
            <a:avLst/>
          </a:prstGeom>
        </p:spPr>
        <p:txBody>
          <a:bodyPr anchor="ctr"/>
          <a:lstStyle>
            <a:lvl1pPr>
              <a:defRPr sz="2400" b="0" i="0">
                <a:solidFill>
                  <a:schemeClr val="tx1">
                    <a:lumMod val="65000"/>
                    <a:lumOff val="35000"/>
                  </a:schemeClr>
                </a:solidFill>
                <a:latin typeface="Yu Gothic UI" panose="020B0500000000000000" pitchFamily="34" charset="-128"/>
                <a:ea typeface="Yu Gothic UI" panose="020B0500000000000000" pitchFamily="34" charset="-128"/>
              </a:defRPr>
            </a:lvl1pPr>
          </a:lstStyle>
          <a:p>
            <a:r>
              <a:rPr kumimoji="1" lang="ja-JP" altLang="en-US"/>
              <a:t>マスター タイトルの書式設定</a:t>
            </a:r>
          </a:p>
        </p:txBody>
      </p:sp>
      <p:sp>
        <p:nvSpPr>
          <p:cNvPr id="9" name="Google Shape;18;p26">
            <a:extLst>
              <a:ext uri="{FF2B5EF4-FFF2-40B4-BE49-F238E27FC236}">
                <a16:creationId xmlns:a16="http://schemas.microsoft.com/office/drawing/2014/main" id="{EE893F45-25C7-2743-B3D1-98D927DE4EE3}"/>
              </a:ext>
            </a:extLst>
          </p:cNvPr>
          <p:cNvSpPr txBox="1"/>
          <p:nvPr userDrawn="1"/>
        </p:nvSpPr>
        <p:spPr>
          <a:xfrm>
            <a:off x="4848225" y="6706067"/>
            <a:ext cx="2234112" cy="120425"/>
          </a:xfrm>
          <a:prstGeom prst="rect">
            <a:avLst/>
          </a:prstGeom>
          <a:no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altLang="ja-JP" sz="800" b="0" i="0" u="none" strike="noStrike" cap="none" dirty="0">
                <a:solidFill>
                  <a:schemeClr val="tx1">
                    <a:lumMod val="50000"/>
                    <a:lumOff val="50000"/>
                  </a:schemeClr>
                </a:solidFill>
                <a:latin typeface="Yu Gothic UI" panose="020B0500000000000000" pitchFamily="34" charset="-128"/>
                <a:ea typeface="Yu Gothic UI" panose="020B0500000000000000" pitchFamily="34" charset="-128"/>
                <a:cs typeface="Meiryo"/>
                <a:sym typeface="Meiryo"/>
              </a:rPr>
              <a:t>© EAGLYS Inc. All rights reserved.</a:t>
            </a:r>
            <a:endParaRPr sz="800" b="0" i="0" u="none" strike="noStrike" cap="none" dirty="0">
              <a:solidFill>
                <a:schemeClr val="tx1">
                  <a:lumMod val="50000"/>
                  <a:lumOff val="50000"/>
                </a:schemeClr>
              </a:solidFill>
              <a:latin typeface="Yu Gothic UI" panose="020B0500000000000000" pitchFamily="34" charset="-128"/>
              <a:ea typeface="Yu Gothic UI" panose="020B0500000000000000" pitchFamily="34" charset="-128"/>
              <a:cs typeface="Meiryo"/>
              <a:sym typeface="Meiryo"/>
            </a:endParaRPr>
          </a:p>
        </p:txBody>
      </p:sp>
      <p:cxnSp>
        <p:nvCxnSpPr>
          <p:cNvPr id="3" name="直線コネクタ 2">
            <a:extLst>
              <a:ext uri="{FF2B5EF4-FFF2-40B4-BE49-F238E27FC236}">
                <a16:creationId xmlns:a16="http://schemas.microsoft.com/office/drawing/2014/main" id="{D5F5CD33-40ED-BFDC-A6D0-49B30134C151}"/>
              </a:ext>
            </a:extLst>
          </p:cNvPr>
          <p:cNvCxnSpPr/>
          <p:nvPr userDrawn="1"/>
        </p:nvCxnSpPr>
        <p:spPr>
          <a:xfrm>
            <a:off x="123566" y="617836"/>
            <a:ext cx="11969578" cy="0"/>
          </a:xfrm>
          <a:prstGeom prst="line">
            <a:avLst/>
          </a:prstGeom>
          <a:ln w="19050">
            <a:solidFill>
              <a:srgbClr val="4418E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図 4" descr="ロゴ が含まれている画像&#10;&#10;自動的に生成された説明">
            <a:extLst>
              <a:ext uri="{FF2B5EF4-FFF2-40B4-BE49-F238E27FC236}">
                <a16:creationId xmlns:a16="http://schemas.microsoft.com/office/drawing/2014/main" id="{4ABA2325-6BF4-9672-675A-F08C16C4DA2A}"/>
              </a:ext>
            </a:extLst>
          </p:cNvPr>
          <p:cNvPicPr>
            <a:picLocks noChangeAspect="1"/>
          </p:cNvPicPr>
          <p:nvPr userDrawn="1"/>
        </p:nvPicPr>
        <p:blipFill>
          <a:blip r:embed="rId2"/>
          <a:stretch>
            <a:fillRect/>
          </a:stretch>
        </p:blipFill>
        <p:spPr>
          <a:xfrm>
            <a:off x="10381592" y="169023"/>
            <a:ext cx="1585413" cy="360143"/>
          </a:xfrm>
          <a:prstGeom prst="rect">
            <a:avLst/>
          </a:prstGeom>
        </p:spPr>
      </p:pic>
    </p:spTree>
    <p:extLst>
      <p:ext uri="{BB962C8B-B14F-4D97-AF65-F5344CB8AC3E}">
        <p14:creationId xmlns:p14="http://schemas.microsoft.com/office/powerpoint/2010/main" val="20578315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preserve="1" userDrawn="1">
  <p:cSld name="1_白紙">
    <p:spTree>
      <p:nvGrpSpPr>
        <p:cNvPr id="1" name="Shape 25"/>
        <p:cNvGrpSpPr/>
        <p:nvPr/>
      </p:nvGrpSpPr>
      <p:grpSpPr>
        <a:xfrm>
          <a:off x="0" y="0"/>
          <a:ext cx="0" cy="0"/>
          <a:chOff x="0" y="0"/>
          <a:chExt cx="0" cy="0"/>
        </a:xfrm>
      </p:grpSpPr>
      <p:sp>
        <p:nvSpPr>
          <p:cNvPr id="6" name="Google Shape;17;p26">
            <a:extLst>
              <a:ext uri="{FF2B5EF4-FFF2-40B4-BE49-F238E27FC236}">
                <a16:creationId xmlns:a16="http://schemas.microsoft.com/office/drawing/2014/main" id="{0F189A5B-A8D9-6641-8B39-144D24985965}"/>
              </a:ext>
            </a:extLst>
          </p:cNvPr>
          <p:cNvSpPr txBox="1">
            <a:spLocks noGrp="1"/>
          </p:cNvSpPr>
          <p:nvPr>
            <p:ph type="sldNum" idx="12"/>
          </p:nvPr>
        </p:nvSpPr>
        <p:spPr>
          <a:xfrm>
            <a:off x="11444346" y="6682704"/>
            <a:ext cx="612342" cy="123000"/>
          </a:xfrm>
          <a:prstGeom prst="rect">
            <a:avLst/>
          </a:prstGeom>
          <a:noFill/>
          <a:ln>
            <a:noFill/>
          </a:ln>
        </p:spPr>
        <p:txBody>
          <a:bodyPr spcFirstLastPara="1" wrap="square" lIns="91425" tIns="0" rIns="91425"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Yu Gothic UI" panose="020B0500000000000000" pitchFamily="34" charset="-128"/>
                <a:ea typeface="Yu Gothic UI" panose="020B0500000000000000" pitchFamily="34" charset="-128"/>
                <a:cs typeface="Yu Gothic UI" panose="020B0500000000000000" pitchFamily="34" charset="-128"/>
                <a:sym typeface="Meiryo"/>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BFBFBF"/>
                </a:solidFill>
                <a:latin typeface="Meiryo"/>
                <a:ea typeface="Meiryo"/>
                <a:cs typeface="Meiryo"/>
                <a:sym typeface="Meiryo"/>
              </a:defRPr>
            </a:lvl9pPr>
          </a:lstStyle>
          <a:p>
            <a:fld id="{00000000-1234-1234-1234-123412341234}" type="slidenum">
              <a:rPr lang="en-US" altLang="ja-JP" smtClean="0"/>
              <a:pPr/>
              <a:t>‹#›</a:t>
            </a:fld>
            <a:endParaRPr lang="ja-JP" altLang="en-US" dirty="0"/>
          </a:p>
        </p:txBody>
      </p:sp>
      <p:sp>
        <p:nvSpPr>
          <p:cNvPr id="7" name="Google Shape;18;p26">
            <a:extLst>
              <a:ext uri="{FF2B5EF4-FFF2-40B4-BE49-F238E27FC236}">
                <a16:creationId xmlns:a16="http://schemas.microsoft.com/office/drawing/2014/main" id="{71A53F70-892D-A24E-8B77-50BC0EA51CC5}"/>
              </a:ext>
            </a:extLst>
          </p:cNvPr>
          <p:cNvSpPr txBox="1"/>
          <p:nvPr userDrawn="1"/>
        </p:nvSpPr>
        <p:spPr>
          <a:xfrm>
            <a:off x="10067484" y="6680128"/>
            <a:ext cx="1376862" cy="123000"/>
          </a:xfrm>
          <a:prstGeom prst="rect">
            <a:avLst/>
          </a:prstGeom>
          <a:noFill/>
          <a:ln>
            <a:noFill/>
          </a:ln>
        </p:spPr>
        <p:txBody>
          <a:bodyPr spcFirstLastPara="1" wrap="square" lIns="91425" tIns="0" rIns="91425" bIns="0"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altLang="ja-JP" sz="800" b="0" i="0" u="none" strike="noStrike" cap="none" dirty="0">
                <a:solidFill>
                  <a:srgbClr val="BFBFBF"/>
                </a:solidFill>
                <a:latin typeface="Yu Gothic UI" panose="020B0500000000000000" pitchFamily="34" charset="-128"/>
                <a:ea typeface="Yu Gothic UI" panose="020B0500000000000000" pitchFamily="34" charset="-128"/>
                <a:cs typeface="Meiryo"/>
                <a:sym typeface="Meiryo"/>
              </a:rPr>
              <a:t>© EAGLYS Inc.</a:t>
            </a:r>
            <a:endParaRPr sz="800" b="0" i="0" u="none" strike="noStrike" cap="none" dirty="0">
              <a:solidFill>
                <a:srgbClr val="BFBFBF"/>
              </a:solidFill>
              <a:latin typeface="Yu Gothic UI" panose="020B0500000000000000" pitchFamily="34" charset="-128"/>
              <a:ea typeface="Yu Gothic UI" panose="020B0500000000000000" pitchFamily="34" charset="-128"/>
              <a:cs typeface="Meiryo"/>
              <a:sym typeface="Meiryo"/>
            </a:endParaRPr>
          </a:p>
        </p:txBody>
      </p:sp>
      <p:sp>
        <p:nvSpPr>
          <p:cNvPr id="3" name="Rectangle 4">
            <a:extLst>
              <a:ext uri="{FF2B5EF4-FFF2-40B4-BE49-F238E27FC236}">
                <a16:creationId xmlns:a16="http://schemas.microsoft.com/office/drawing/2014/main" id="{2A52974E-217C-A69D-C6A8-938A2210B9D5}"/>
              </a:ext>
            </a:extLst>
          </p:cNvPr>
          <p:cNvSpPr/>
          <p:nvPr userDrawn="1"/>
        </p:nvSpPr>
        <p:spPr>
          <a:xfrm>
            <a:off x="1" y="1"/>
            <a:ext cx="3887893" cy="6858000"/>
          </a:xfrm>
          <a:prstGeom prst="rect">
            <a:avLst/>
          </a:prstGeom>
          <a:solidFill>
            <a:srgbClr val="441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04"/>
          </a:p>
        </p:txBody>
      </p:sp>
      <p:pic>
        <p:nvPicPr>
          <p:cNvPr id="4" name="Picture 2" descr="aglys">
            <a:extLst>
              <a:ext uri="{FF2B5EF4-FFF2-40B4-BE49-F238E27FC236}">
                <a16:creationId xmlns:a16="http://schemas.microsoft.com/office/drawing/2014/main" id="{196DF5C9-B1E1-68B4-F112-5F53FB8F481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159" y="6561489"/>
            <a:ext cx="1116043" cy="19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555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6" r:id="rId1"/>
    <p:sldLayoutId id="2147483666" r:id="rId2"/>
    <p:sldLayoutId id="2147483667" r:id="rId3"/>
    <p:sldLayoutId id="2147483663" r:id="rId4"/>
    <p:sldLayoutId id="2147483654" r:id="rId5"/>
    <p:sldLayoutId id="2147483665"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lumMod val="75000"/>
              <a:lumOff val="25000"/>
            </a:schemeClr>
          </a:solidFill>
          <a:latin typeface="Yu Gothic UI" panose="020B0500000000000000" pitchFamily="34" charset="-128"/>
          <a:ea typeface="Yu Gothic UI" panose="020B0500000000000000"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lumMod val="75000"/>
              <a:lumOff val="25000"/>
            </a:schemeClr>
          </a:solidFill>
          <a:latin typeface="Yu Gothic" panose="020B0400000000000000" pitchFamily="34" charset="-128"/>
          <a:ea typeface="Yu Gothic" panose="020B0400000000000000"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huggingface.co/collections/ibm/materials-673465deacbdf38d9c0c630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qiita.com/peony_snow/items/649ecb307cd3b5c10aa7"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proceedings.mlr.press/v97/kajino19a/kajino19a.pdf" TargetMode="Externa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hyperlink" Target="https://arxiv.org/pdf/2309.16374"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02166AA9-59FB-8973-5D68-C303441D7E1B}"/>
              </a:ext>
            </a:extLst>
          </p:cNvPr>
          <p:cNvSpPr>
            <a:spLocks noGrp="1"/>
          </p:cNvSpPr>
          <p:nvPr>
            <p:ph type="body" idx="1"/>
          </p:nvPr>
        </p:nvSpPr>
        <p:spPr/>
        <p:txBody>
          <a:bodyPr/>
          <a:lstStyle/>
          <a:p>
            <a:r>
              <a:rPr lang="en-US" altLang="ja-JP" dirty="0"/>
              <a:t>Foundation Model for Material (FM4M)</a:t>
            </a:r>
            <a:endParaRPr lang="ja-JP" altLang="en-US"/>
          </a:p>
        </p:txBody>
      </p:sp>
      <p:sp>
        <p:nvSpPr>
          <p:cNvPr id="5" name="テキスト プレースホルダー 4">
            <a:extLst>
              <a:ext uri="{FF2B5EF4-FFF2-40B4-BE49-F238E27FC236}">
                <a16:creationId xmlns:a16="http://schemas.microsoft.com/office/drawing/2014/main" id="{F07B8FFF-0898-4B48-E56F-3469A6647B87}"/>
              </a:ext>
            </a:extLst>
          </p:cNvPr>
          <p:cNvSpPr>
            <a:spLocks noGrp="1"/>
          </p:cNvSpPr>
          <p:nvPr>
            <p:ph type="body" idx="2"/>
          </p:nvPr>
        </p:nvSpPr>
        <p:spPr>
          <a:xfrm>
            <a:off x="419312" y="1104476"/>
            <a:ext cx="3238494" cy="613431"/>
          </a:xfrm>
        </p:spPr>
        <p:txBody>
          <a:bodyPr/>
          <a:lstStyle/>
          <a:p>
            <a:r>
              <a:rPr lang="en-US" altLang="ja-JP" dirty="0"/>
              <a:t>IBM model</a:t>
            </a:r>
            <a:endParaRPr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EBE937-7A3B-D19E-583D-3B068BF256C5}"/>
              </a:ext>
            </a:extLst>
          </p:cNvPr>
          <p:cNvSpPr>
            <a:spLocks noGrp="1"/>
          </p:cNvSpPr>
          <p:nvPr>
            <p:ph type="sldNum" idx="12"/>
          </p:nvPr>
        </p:nvSpPr>
        <p:spPr/>
        <p:txBody>
          <a:bodyPr/>
          <a:lstStyle/>
          <a:p>
            <a:fld id="{00000000-1234-1234-1234-123412341234}" type="slidenum">
              <a:rPr lang="en-US" altLang="ja-JP" smtClean="0"/>
              <a:pPr/>
              <a:t>9</a:t>
            </a:fld>
            <a:endParaRPr lang="ja-JP" altLang="en-US" dirty="0"/>
          </a:p>
        </p:txBody>
      </p:sp>
      <p:sp>
        <p:nvSpPr>
          <p:cNvPr id="3" name="タイトル 2">
            <a:extLst>
              <a:ext uri="{FF2B5EF4-FFF2-40B4-BE49-F238E27FC236}">
                <a16:creationId xmlns:a16="http://schemas.microsoft.com/office/drawing/2014/main" id="{1AAD682B-8EE6-31C9-49E2-98F81745417C}"/>
              </a:ext>
            </a:extLst>
          </p:cNvPr>
          <p:cNvSpPr>
            <a:spLocks noGrp="1"/>
          </p:cNvSpPr>
          <p:nvPr>
            <p:ph type="title"/>
          </p:nvPr>
        </p:nvSpPr>
        <p:spPr/>
        <p:txBody>
          <a:bodyPr/>
          <a:lstStyle/>
          <a:p>
            <a:r>
              <a:rPr kumimoji="1" lang="ja-JP" altLang="en-US"/>
              <a:t>ローカルのスペック</a:t>
            </a:r>
          </a:p>
        </p:txBody>
      </p:sp>
      <p:sp>
        <p:nvSpPr>
          <p:cNvPr id="4" name="テキスト ボックス 3">
            <a:extLst>
              <a:ext uri="{FF2B5EF4-FFF2-40B4-BE49-F238E27FC236}">
                <a16:creationId xmlns:a16="http://schemas.microsoft.com/office/drawing/2014/main" id="{0CD109DE-FC37-D71D-FCC8-286448A0404F}"/>
              </a:ext>
            </a:extLst>
          </p:cNvPr>
          <p:cNvSpPr txBox="1"/>
          <p:nvPr/>
        </p:nvSpPr>
        <p:spPr>
          <a:xfrm>
            <a:off x="289931" y="959005"/>
            <a:ext cx="6774415" cy="2658026"/>
          </a:xfrm>
          <a:prstGeom prst="rect">
            <a:avLst/>
          </a:prstGeom>
          <a:noFill/>
          <a:ln w="38100">
            <a:solidFill>
              <a:schemeClr val="accent1"/>
            </a:solidFill>
          </a:ln>
        </p:spPr>
        <p:txBody>
          <a:bodyPr wrap="square" lIns="108000" tIns="36000" rIns="108000" bIns="36000" rtlCol="0" anchor="t" anchorCtr="0">
            <a:spAutoFit/>
          </a:bodyPr>
          <a:lstStyle/>
          <a:p>
            <a:pPr algn="l"/>
            <a:r>
              <a:rPr lang="ja-JP" altLang="en-US" b="1" u="sng">
                <a:solidFill>
                  <a:schemeClr val="tx1"/>
                </a:solidFill>
                <a:effectLst/>
                <a:latin typeface="Yu Gothic UI" panose="020B0500000000000000" pitchFamily="34" charset="-128"/>
                <a:ea typeface="Yu Gothic UI" panose="020B0500000000000000" pitchFamily="34" charset="-128"/>
              </a:rPr>
              <a:t>パソコンスペック</a:t>
            </a:r>
            <a:endParaRPr lang="en-US" altLang="ja-JP" b="1" u="sng" dirty="0">
              <a:solidFill>
                <a:schemeClr val="tx1"/>
              </a:solidFill>
              <a:effectLst/>
              <a:latin typeface="Yu Gothic UI" panose="020B0500000000000000" pitchFamily="34" charset="-128"/>
              <a:ea typeface="Yu Gothic UI" panose="020B0500000000000000" pitchFamily="34" charset="-128"/>
            </a:endParaRPr>
          </a:p>
          <a:p>
            <a:pPr algn="l"/>
            <a:endParaRPr lang="en-US" altLang="ja-JP" b="0" dirty="0">
              <a:solidFill>
                <a:schemeClr val="tx1"/>
              </a:solidFill>
              <a:effectLst/>
              <a:latin typeface="Yu Gothic UI" panose="020B0500000000000000" pitchFamily="34" charset="-128"/>
              <a:ea typeface="Yu Gothic UI" panose="020B0500000000000000" pitchFamily="34" charset="-128"/>
            </a:endParaRPr>
          </a:p>
          <a:p>
            <a:pPr algn="l"/>
            <a:r>
              <a:rPr lang="ja-JP" altLang="en-US" b="0">
                <a:solidFill>
                  <a:schemeClr val="tx1"/>
                </a:solidFill>
                <a:effectLst/>
                <a:latin typeface="Yu Gothic UI" panose="020B0500000000000000" pitchFamily="34" charset="-128"/>
                <a:ea typeface="Yu Gothic UI" panose="020B0500000000000000" pitchFamily="34" charset="-128"/>
              </a:rPr>
              <a:t>・　パソコン：</a:t>
            </a:r>
            <a:r>
              <a:rPr lang="en" altLang="ja-JP" b="0" dirty="0" err="1">
                <a:solidFill>
                  <a:schemeClr val="tx1"/>
                </a:solidFill>
                <a:effectLst/>
                <a:latin typeface="Yu Gothic UI" panose="020B0500000000000000" pitchFamily="34" charset="-128"/>
                <a:ea typeface="Yu Gothic UI" panose="020B0500000000000000" pitchFamily="34" charset="-128"/>
              </a:rPr>
              <a:t>MacbookAir</a:t>
            </a:r>
            <a:r>
              <a:rPr lang="en" altLang="ja-JP" b="0" dirty="0">
                <a:solidFill>
                  <a:schemeClr val="tx1"/>
                </a:solidFill>
                <a:effectLst/>
                <a:latin typeface="Yu Gothic UI" panose="020B0500000000000000" pitchFamily="34" charset="-128"/>
                <a:ea typeface="Yu Gothic UI" panose="020B0500000000000000" pitchFamily="34" charset="-128"/>
              </a:rPr>
              <a:t> </a:t>
            </a:r>
          </a:p>
          <a:p>
            <a:pPr algn="l"/>
            <a:r>
              <a:rPr lang="ja-JP" altLang="en-US" b="0">
                <a:solidFill>
                  <a:schemeClr val="tx1"/>
                </a:solidFill>
                <a:effectLst/>
                <a:latin typeface="Yu Gothic UI" panose="020B0500000000000000" pitchFamily="34" charset="-128"/>
                <a:ea typeface="Yu Gothic UI" panose="020B0500000000000000" pitchFamily="34" charset="-128"/>
              </a:rPr>
              <a:t>・　チップ：</a:t>
            </a:r>
            <a:r>
              <a:rPr lang="en" altLang="ja-JP" b="0" dirty="0">
                <a:solidFill>
                  <a:schemeClr val="tx1"/>
                </a:solidFill>
                <a:effectLst/>
                <a:latin typeface="Yu Gothic UI" panose="020B0500000000000000" pitchFamily="34" charset="-128"/>
                <a:ea typeface="Yu Gothic UI" panose="020B0500000000000000" pitchFamily="34" charset="-128"/>
              </a:rPr>
              <a:t>M1</a:t>
            </a:r>
          </a:p>
          <a:p>
            <a:pPr algn="l"/>
            <a:r>
              <a:rPr lang="ja-JP" altLang="en-US" b="0">
                <a:solidFill>
                  <a:schemeClr val="tx1"/>
                </a:solidFill>
                <a:effectLst/>
                <a:latin typeface="Yu Gothic UI" panose="020B0500000000000000" pitchFamily="34" charset="-128"/>
                <a:ea typeface="Yu Gothic UI" panose="020B0500000000000000" pitchFamily="34" charset="-128"/>
              </a:rPr>
              <a:t>・　メモリ：</a:t>
            </a:r>
            <a:r>
              <a:rPr lang="en-US" altLang="ja-JP" b="0" dirty="0">
                <a:solidFill>
                  <a:schemeClr val="tx1"/>
                </a:solidFill>
                <a:effectLst/>
                <a:latin typeface="Yu Gothic UI" panose="020B0500000000000000" pitchFamily="34" charset="-128"/>
                <a:ea typeface="Yu Gothic UI" panose="020B0500000000000000" pitchFamily="34" charset="-128"/>
              </a:rPr>
              <a:t>16G</a:t>
            </a:r>
          </a:p>
          <a:p>
            <a:pPr algn="l"/>
            <a:r>
              <a:rPr lang="ja-JP" altLang="en-US">
                <a:solidFill>
                  <a:schemeClr val="tx1"/>
                </a:solidFill>
                <a:latin typeface="Yu Gothic UI" panose="020B0500000000000000" pitchFamily="34" charset="-128"/>
                <a:ea typeface="Yu Gothic UI" panose="020B0500000000000000" pitchFamily="34" charset="-128"/>
              </a:rPr>
              <a:t>・　ストレージ：</a:t>
            </a:r>
            <a:r>
              <a:rPr lang="en-US" altLang="ja-JP" dirty="0">
                <a:solidFill>
                  <a:schemeClr val="tx1"/>
                </a:solidFill>
                <a:latin typeface="Yu Gothic UI" panose="020B0500000000000000" pitchFamily="34" charset="-128"/>
                <a:ea typeface="Yu Gothic UI" panose="020B0500000000000000" pitchFamily="34" charset="-128"/>
              </a:rPr>
              <a:t>256G</a:t>
            </a:r>
          </a:p>
          <a:p>
            <a:pPr algn="l"/>
            <a:endParaRPr lang="en-US" altLang="ja-JP" b="0" dirty="0">
              <a:solidFill>
                <a:schemeClr val="tx1"/>
              </a:solidFill>
              <a:effectLst/>
              <a:latin typeface="Yu Gothic UI" panose="020B0500000000000000" pitchFamily="34" charset="-128"/>
              <a:ea typeface="Yu Gothic UI" panose="020B0500000000000000" pitchFamily="34" charset="-128"/>
            </a:endParaRPr>
          </a:p>
          <a:p>
            <a:pPr algn="l"/>
            <a:r>
              <a:rPr lang="ja-JP" altLang="en-US" b="1" u="sng">
                <a:solidFill>
                  <a:schemeClr val="tx1"/>
                </a:solidFill>
                <a:latin typeface="Yu Gothic UI" panose="020B0500000000000000" pitchFamily="34" charset="-128"/>
                <a:ea typeface="Yu Gothic UI" panose="020B0500000000000000" pitchFamily="34" charset="-128"/>
              </a:rPr>
              <a:t>実行時間</a:t>
            </a:r>
            <a:endParaRPr lang="en-US" altLang="ja-JP" b="1" u="sng" dirty="0">
              <a:solidFill>
                <a:schemeClr val="tx1"/>
              </a:solidFill>
              <a:latin typeface="Yu Gothic UI" panose="020B0500000000000000" pitchFamily="34" charset="-128"/>
              <a:ea typeface="Yu Gothic UI" panose="020B0500000000000000" pitchFamily="34" charset="-128"/>
            </a:endParaRPr>
          </a:p>
          <a:p>
            <a:pPr algn="l"/>
            <a:r>
              <a:rPr lang="ja-JP" altLang="en-US">
                <a:solidFill>
                  <a:schemeClr val="tx1"/>
                </a:solidFill>
                <a:effectLst/>
                <a:latin typeface="Yu Gothic UI" panose="020B0500000000000000" pitchFamily="34" charset="-128"/>
                <a:ea typeface="Yu Gothic UI" panose="020B0500000000000000" pitchFamily="34" charset="-128"/>
              </a:rPr>
              <a:t>・　</a:t>
            </a:r>
            <a:r>
              <a:rPr lang="en-US" altLang="ja-JP" dirty="0">
                <a:solidFill>
                  <a:schemeClr val="tx1"/>
                </a:solidFill>
                <a:effectLst/>
                <a:latin typeface="Yu Gothic UI" panose="020B0500000000000000" pitchFamily="34" charset="-128"/>
                <a:ea typeface="Yu Gothic UI" panose="020B0500000000000000" pitchFamily="34" charset="-128"/>
              </a:rPr>
              <a:t>Single modal model (SMI-TED)</a:t>
            </a:r>
            <a:r>
              <a:rPr lang="ja-JP" altLang="en-US">
                <a:solidFill>
                  <a:schemeClr val="tx1"/>
                </a:solidFill>
                <a:effectLst/>
                <a:latin typeface="Yu Gothic UI" panose="020B0500000000000000" pitchFamily="34" charset="-128"/>
                <a:ea typeface="Yu Gothic UI" panose="020B0500000000000000" pitchFamily="34" charset="-128"/>
              </a:rPr>
              <a:t>　→　</a:t>
            </a:r>
            <a:r>
              <a:rPr lang="en-US" altLang="ja-JP" dirty="0">
                <a:solidFill>
                  <a:schemeClr val="tx1"/>
                </a:solidFill>
                <a:effectLst/>
                <a:latin typeface="Yu Gothic UI" panose="020B0500000000000000" pitchFamily="34" charset="-128"/>
                <a:ea typeface="Yu Gothic UI" panose="020B0500000000000000" pitchFamily="34" charset="-128"/>
              </a:rPr>
              <a:t>downstream task: 41</a:t>
            </a:r>
            <a:r>
              <a:rPr lang="ja-JP" altLang="en-US">
                <a:solidFill>
                  <a:schemeClr val="tx1"/>
                </a:solidFill>
                <a:effectLst/>
                <a:latin typeface="Yu Gothic UI" panose="020B0500000000000000" pitchFamily="34" charset="-128"/>
                <a:ea typeface="Yu Gothic UI" panose="020B0500000000000000" pitchFamily="34" charset="-128"/>
              </a:rPr>
              <a:t>秒くらい</a:t>
            </a:r>
            <a:endParaRPr lang="en-US" altLang="ja-JP" dirty="0">
              <a:solidFill>
                <a:schemeClr val="tx1"/>
              </a:solidFill>
              <a:effectLst/>
              <a:latin typeface="Yu Gothic UI" panose="020B0500000000000000" pitchFamily="34" charset="-128"/>
              <a:ea typeface="Yu Gothic UI" panose="020B0500000000000000" pitchFamily="34" charset="-128"/>
            </a:endParaRPr>
          </a:p>
          <a:p>
            <a:pPr algn="l"/>
            <a:r>
              <a:rPr lang="ja-JP" altLang="en-US">
                <a:solidFill>
                  <a:schemeClr val="tx1"/>
                </a:solidFill>
                <a:latin typeface="Yu Gothic UI" panose="020B0500000000000000" pitchFamily="34" charset="-128"/>
                <a:ea typeface="Yu Gothic UI" panose="020B0500000000000000" pitchFamily="34" charset="-128"/>
              </a:rPr>
              <a:t>・　</a:t>
            </a:r>
            <a:r>
              <a:rPr lang="en-US" altLang="ja-JP" dirty="0">
                <a:solidFill>
                  <a:schemeClr val="tx1"/>
                </a:solidFill>
                <a:latin typeface="Yu Gothic UI" panose="020B0500000000000000" pitchFamily="34" charset="-128"/>
                <a:ea typeface="Yu Gothic UI" panose="020B0500000000000000" pitchFamily="34" charset="-128"/>
              </a:rPr>
              <a:t>Multi modal model (MHG-GED, SMI-TED)※</a:t>
            </a:r>
            <a:r>
              <a:rPr lang="ja-JP" altLang="en-US">
                <a:solidFill>
                  <a:schemeClr val="tx1"/>
                </a:solidFill>
                <a:latin typeface="Yu Gothic UI" panose="020B0500000000000000" pitchFamily="34" charset="-128"/>
                <a:ea typeface="Yu Gothic UI" panose="020B0500000000000000" pitchFamily="34" charset="-128"/>
              </a:rPr>
              <a:t>　→</a:t>
            </a:r>
            <a:r>
              <a:rPr lang="ja-JP" altLang="en-US">
                <a:solidFill>
                  <a:schemeClr val="tx1"/>
                </a:solidFill>
                <a:effectLst/>
                <a:latin typeface="Yu Gothic UI" panose="020B0500000000000000" pitchFamily="34" charset="-128"/>
                <a:ea typeface="Yu Gothic UI" panose="020B0500000000000000" pitchFamily="34" charset="-128"/>
              </a:rPr>
              <a:t> </a:t>
            </a:r>
            <a:r>
              <a:rPr lang="en-US" altLang="ja-JP" dirty="0">
                <a:solidFill>
                  <a:schemeClr val="tx1"/>
                </a:solidFill>
                <a:effectLst/>
                <a:latin typeface="Yu Gothic UI" panose="020B0500000000000000" pitchFamily="34" charset="-128"/>
                <a:ea typeface="Yu Gothic UI" panose="020B0500000000000000" pitchFamily="34" charset="-128"/>
              </a:rPr>
              <a:t>downstream task</a:t>
            </a:r>
            <a:r>
              <a:rPr lang="en-US" altLang="ja-JP" dirty="0">
                <a:solidFill>
                  <a:schemeClr val="tx1"/>
                </a:solidFill>
                <a:latin typeface="Yu Gothic UI" panose="020B0500000000000000" pitchFamily="34" charset="-128"/>
                <a:ea typeface="Yu Gothic UI" panose="020B0500000000000000" pitchFamily="34" charset="-128"/>
              </a:rPr>
              <a:t>: 51</a:t>
            </a:r>
            <a:r>
              <a:rPr lang="ja-JP" altLang="en-US">
                <a:solidFill>
                  <a:schemeClr val="tx1"/>
                </a:solidFill>
                <a:latin typeface="Yu Gothic UI" panose="020B0500000000000000" pitchFamily="34" charset="-128"/>
                <a:ea typeface="Yu Gothic UI" panose="020B0500000000000000" pitchFamily="34" charset="-128"/>
              </a:rPr>
              <a:t>秒くらい</a:t>
            </a:r>
            <a:endParaRPr lang="en-US" altLang="ja-JP" dirty="0">
              <a:solidFill>
                <a:schemeClr val="tx1"/>
              </a:solidFill>
              <a:latin typeface="Yu Gothic UI" panose="020B0500000000000000" pitchFamily="34" charset="-128"/>
              <a:ea typeface="Yu Gothic UI" panose="020B0500000000000000" pitchFamily="34" charset="-128"/>
            </a:endParaRPr>
          </a:p>
          <a:p>
            <a:pPr algn="l"/>
            <a:endParaRPr lang="en-US" altLang="ja-JP" dirty="0">
              <a:solidFill>
                <a:schemeClr val="tx1"/>
              </a:solidFill>
              <a:effectLst/>
              <a:latin typeface="Yu Gothic UI" panose="020B0500000000000000" pitchFamily="34" charset="-128"/>
              <a:ea typeface="Yu Gothic UI" panose="020B0500000000000000" pitchFamily="34" charset="-128"/>
            </a:endParaRPr>
          </a:p>
          <a:p>
            <a:pPr algn="l"/>
            <a:r>
              <a:rPr lang="en-US" altLang="ja-JP" dirty="0">
                <a:solidFill>
                  <a:schemeClr val="tx1"/>
                </a:solidFill>
                <a:latin typeface="Yu Gothic UI" panose="020B0500000000000000" pitchFamily="34" charset="-128"/>
                <a:ea typeface="Yu Gothic UI" panose="020B0500000000000000" pitchFamily="34" charset="-128"/>
              </a:rPr>
              <a:t>※SELFIES-TED, SMI-TED</a:t>
            </a:r>
            <a:r>
              <a:rPr lang="ja-JP" altLang="en-US">
                <a:solidFill>
                  <a:schemeClr val="tx1"/>
                </a:solidFill>
                <a:latin typeface="Yu Gothic UI" panose="020B0500000000000000" pitchFamily="34" charset="-128"/>
                <a:ea typeface="Yu Gothic UI" panose="020B0500000000000000" pitchFamily="34" charset="-128"/>
              </a:rPr>
              <a:t>での実行はメモリオーバー</a:t>
            </a:r>
            <a:endParaRPr lang="en" altLang="ja-JP" dirty="0">
              <a:solidFill>
                <a:schemeClr val="tx1"/>
              </a:solidFill>
              <a:effectLst/>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700763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0E3B5F9-EFDD-7EF5-3AB4-453177605343}"/>
              </a:ext>
            </a:extLst>
          </p:cNvPr>
          <p:cNvSpPr>
            <a:spLocks noGrp="1"/>
          </p:cNvSpPr>
          <p:nvPr>
            <p:ph type="sldNum" idx="12"/>
          </p:nvPr>
        </p:nvSpPr>
        <p:spPr/>
        <p:txBody>
          <a:bodyPr/>
          <a:lstStyle/>
          <a:p>
            <a:fld id="{00000000-1234-1234-1234-123412341234}" type="slidenum">
              <a:rPr lang="en-US" altLang="ja-JP" smtClean="0"/>
              <a:pPr/>
              <a:t>10</a:t>
            </a:fld>
            <a:endParaRPr lang="ja-JP" altLang="en-US" dirty="0"/>
          </a:p>
        </p:txBody>
      </p:sp>
      <p:sp>
        <p:nvSpPr>
          <p:cNvPr id="3" name="タイトル 2">
            <a:extLst>
              <a:ext uri="{FF2B5EF4-FFF2-40B4-BE49-F238E27FC236}">
                <a16:creationId xmlns:a16="http://schemas.microsoft.com/office/drawing/2014/main" id="{96271ABE-9B94-5120-524E-A2269563C3C8}"/>
              </a:ext>
            </a:extLst>
          </p:cNvPr>
          <p:cNvSpPr>
            <a:spLocks noGrp="1"/>
          </p:cNvSpPr>
          <p:nvPr>
            <p:ph type="title"/>
          </p:nvPr>
        </p:nvSpPr>
        <p:spPr/>
        <p:txBody>
          <a:bodyPr/>
          <a:lstStyle/>
          <a:p>
            <a:r>
              <a:rPr kumimoji="1" lang="ja-JP" altLang="en-US"/>
              <a:t>ライセンス体系</a:t>
            </a:r>
          </a:p>
        </p:txBody>
      </p:sp>
      <p:sp>
        <p:nvSpPr>
          <p:cNvPr id="5" name="テキスト ボックス 4">
            <a:extLst>
              <a:ext uri="{FF2B5EF4-FFF2-40B4-BE49-F238E27FC236}">
                <a16:creationId xmlns:a16="http://schemas.microsoft.com/office/drawing/2014/main" id="{06BDCBFD-3EEE-32CC-9091-96B742F7D644}"/>
              </a:ext>
            </a:extLst>
          </p:cNvPr>
          <p:cNvSpPr txBox="1"/>
          <p:nvPr/>
        </p:nvSpPr>
        <p:spPr>
          <a:xfrm>
            <a:off x="441483" y="971861"/>
            <a:ext cx="6647935" cy="2873470"/>
          </a:xfrm>
          <a:prstGeom prst="rect">
            <a:avLst/>
          </a:prstGeom>
          <a:noFill/>
          <a:ln w="38100">
            <a:noFill/>
          </a:ln>
        </p:spPr>
        <p:txBody>
          <a:bodyPr wrap="squar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基本的に以下のことを守っていれば商用可能：</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342900" indent="-342900" algn="l">
              <a:buFont typeface="+mj-lt"/>
              <a:buAutoNum type="arabicPeriod"/>
            </a:pPr>
            <a:r>
              <a:rPr kumimoji="1" lang="ja-JP" altLang="en-US" b="1">
                <a:solidFill>
                  <a:schemeClr val="tx1">
                    <a:lumMod val="75000"/>
                    <a:lumOff val="25000"/>
                  </a:schemeClr>
                </a:solidFill>
                <a:latin typeface="Yu Gothic UI" panose="020B0500000000000000" pitchFamily="34" charset="-128"/>
                <a:ea typeface="Yu Gothic UI" panose="020B0500000000000000" pitchFamily="34" charset="-128"/>
              </a:rPr>
              <a:t>ライセンスを含める </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配布時に </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Apache License 2.0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のコピーを必ず同梱する。</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342900" indent="-342900" algn="l">
              <a:buFont typeface="+mj-lt"/>
              <a:buAutoNum type="arabicPeriod"/>
            </a:pP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342900" indent="-342900" algn="l">
              <a:buFont typeface="+mj-lt"/>
              <a:buAutoNum type="arabicPeriod"/>
            </a:pPr>
            <a:r>
              <a:rPr kumimoji="1" lang="ja-JP" altLang="en-US" b="1">
                <a:solidFill>
                  <a:schemeClr val="tx1">
                    <a:lumMod val="75000"/>
                    <a:lumOff val="25000"/>
                  </a:schemeClr>
                </a:solidFill>
                <a:latin typeface="Yu Gothic UI" panose="020B0500000000000000" pitchFamily="34" charset="-128"/>
                <a:ea typeface="Yu Gothic UI" panose="020B0500000000000000" pitchFamily="34" charset="-128"/>
              </a:rPr>
              <a:t>クレジットの表示 </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元のコードを改変した場合、変更を加えたことを明記する。</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342900" indent="-342900" algn="l">
              <a:buFont typeface="+mj-lt"/>
              <a:buAutoNum type="arabicPeriod"/>
            </a:pP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342900" indent="-342900" algn="l">
              <a:buFont typeface="+mj-lt"/>
              <a:buAutoNum type="arabicPeriod"/>
            </a:pPr>
            <a:r>
              <a:rPr kumimoji="1" lang="ja-JP" altLang="en-US" b="1">
                <a:solidFill>
                  <a:schemeClr val="tx1">
                    <a:lumMod val="75000"/>
                    <a:lumOff val="25000"/>
                  </a:schemeClr>
                </a:solidFill>
                <a:latin typeface="Yu Gothic UI" panose="020B0500000000000000" pitchFamily="34" charset="-128"/>
                <a:ea typeface="Yu Gothic UI" panose="020B0500000000000000" pitchFamily="34" charset="-128"/>
              </a:rPr>
              <a:t>商標は使えない </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元のプロジェクトの名称、ロゴ、商標は許可なしに使用不可。</a:t>
            </a:r>
            <a:endPar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342900" indent="-342900" algn="l">
              <a:buFont typeface="+mj-lt"/>
              <a:buAutoNum type="arabicPeriod"/>
            </a:pPr>
            <a:r>
              <a:rPr kumimoji="1" lang="en" altLang="ja-JP" b="1" dirty="0">
                <a:solidFill>
                  <a:schemeClr val="tx1">
                    <a:lumMod val="75000"/>
                    <a:lumOff val="25000"/>
                  </a:schemeClr>
                </a:solidFill>
                <a:latin typeface="Yu Gothic UI" panose="020B0500000000000000" pitchFamily="34" charset="-128"/>
                <a:ea typeface="Yu Gothic UI" panose="020B0500000000000000" pitchFamily="34" charset="-128"/>
              </a:rPr>
              <a:t>NOTICE</a:t>
            </a:r>
            <a:r>
              <a:rPr kumimoji="1" lang="ja-JP" altLang="en-US" b="1">
                <a:solidFill>
                  <a:schemeClr val="tx1">
                    <a:lumMod val="75000"/>
                    <a:lumOff val="25000"/>
                  </a:schemeClr>
                </a:solidFill>
                <a:latin typeface="Yu Gothic UI" panose="020B0500000000000000" pitchFamily="34" charset="-128"/>
                <a:ea typeface="Yu Gothic UI" panose="020B0500000000000000" pitchFamily="34" charset="-128"/>
              </a:rPr>
              <a:t>ファイルの保持（もしあれば</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 </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オリジナルの </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NOTICE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ファイルがある場合、それを改変後のソフトウェアにも含める必要がある。</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342900" indent="-342900" algn="l">
              <a:buFont typeface="+mj-lt"/>
              <a:buAutoNum type="arabicPeriod"/>
            </a:pP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342900" indent="-342900" algn="l">
              <a:buFont typeface="+mj-lt"/>
              <a:buAutoNum type="arabicPeriod"/>
            </a:pPr>
            <a:r>
              <a:rPr kumimoji="1" lang="ja-JP" altLang="en-US" b="1">
                <a:solidFill>
                  <a:schemeClr val="tx1">
                    <a:lumMod val="75000"/>
                    <a:lumOff val="25000"/>
                  </a:schemeClr>
                </a:solidFill>
                <a:latin typeface="Yu Gothic UI" panose="020B0500000000000000" pitchFamily="34" charset="-128"/>
                <a:ea typeface="Yu Gothic UI" panose="020B0500000000000000" pitchFamily="34" charset="-128"/>
              </a:rPr>
              <a:t>特許保護の条件 </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もし </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Apache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ライセンスのソフトウェアを含む製品をめぐって 特許訴訟 を起こすと、このライセンスによる使用権が取り消される。</a:t>
            </a:r>
          </a:p>
          <a:p>
            <a:pPr algn="l"/>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881356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0653E7-7605-EF2A-3311-BB82A1B1EF00}"/>
              </a:ext>
            </a:extLst>
          </p:cNvPr>
          <p:cNvSpPr>
            <a:spLocks noGrp="1"/>
          </p:cNvSpPr>
          <p:nvPr>
            <p:ph type="sldNum" idx="12"/>
          </p:nvPr>
        </p:nvSpPr>
        <p:spPr/>
        <p:txBody>
          <a:bodyPr/>
          <a:lstStyle/>
          <a:p>
            <a:fld id="{00000000-1234-1234-1234-123412341234}" type="slidenum">
              <a:rPr lang="en-US" altLang="ja-JP" smtClean="0"/>
              <a:pPr/>
              <a:t>11</a:t>
            </a:fld>
            <a:endParaRPr lang="ja-JP" altLang="en-US" dirty="0"/>
          </a:p>
        </p:txBody>
      </p:sp>
      <p:sp>
        <p:nvSpPr>
          <p:cNvPr id="3" name="タイトル 2">
            <a:extLst>
              <a:ext uri="{FF2B5EF4-FFF2-40B4-BE49-F238E27FC236}">
                <a16:creationId xmlns:a16="http://schemas.microsoft.com/office/drawing/2014/main" id="{C4E9C9B3-EA15-5254-B6BE-A2AB08C648AC}"/>
              </a:ext>
            </a:extLst>
          </p:cNvPr>
          <p:cNvSpPr>
            <a:spLocks noGrp="1"/>
          </p:cNvSpPr>
          <p:nvPr>
            <p:ph type="title"/>
          </p:nvPr>
        </p:nvSpPr>
        <p:spPr/>
        <p:txBody>
          <a:bodyPr/>
          <a:lstStyle/>
          <a:p>
            <a:r>
              <a:rPr kumimoji="1" lang="en-US" altLang="ja-JP" dirty="0"/>
              <a:t>Notice File</a:t>
            </a:r>
            <a:endParaRPr kumimoji="1" lang="ja-JP" altLang="en-US"/>
          </a:p>
        </p:txBody>
      </p:sp>
      <p:sp>
        <p:nvSpPr>
          <p:cNvPr id="4" name="テキスト ボックス 3">
            <a:extLst>
              <a:ext uri="{FF2B5EF4-FFF2-40B4-BE49-F238E27FC236}">
                <a16:creationId xmlns:a16="http://schemas.microsoft.com/office/drawing/2014/main" id="{A54BCD98-E934-4892-A323-5775CF6D7F65}"/>
              </a:ext>
            </a:extLst>
          </p:cNvPr>
          <p:cNvSpPr txBox="1"/>
          <p:nvPr/>
        </p:nvSpPr>
        <p:spPr>
          <a:xfrm>
            <a:off x="178025" y="793019"/>
            <a:ext cx="11035173" cy="288147"/>
          </a:xfrm>
          <a:prstGeom prst="rect">
            <a:avLst/>
          </a:prstGeom>
          <a:noFill/>
          <a:ln w="38100">
            <a:noFill/>
          </a:ln>
        </p:spPr>
        <p:txBody>
          <a:bodyPr wrap="none" lIns="108000" tIns="36000" rIns="108000" bIns="36000" rtlCol="0" anchor="t" anchorCtr="0">
            <a:spAutoFit/>
          </a:bodyPr>
          <a:lstStyle/>
          <a:p>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Apache License 2.0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に基づいて配布されるソフトウェアに含まれている</a:t>
            </a:r>
            <a:r>
              <a:rPr kumimoji="1" lang="ja-JP" altLang="en-US" b="1">
                <a:solidFill>
                  <a:schemeClr val="tx1">
                    <a:lumMod val="75000"/>
                    <a:lumOff val="25000"/>
                  </a:schemeClr>
                </a:solidFill>
                <a:latin typeface="Yu Gothic UI" panose="020B0500000000000000" pitchFamily="34" charset="-128"/>
                <a:ea typeface="Yu Gothic UI" panose="020B0500000000000000" pitchFamily="34" charset="-128"/>
              </a:rPr>
              <a:t>「著作権表示やクレジット（貢献者など）」を記載したテキストファイル</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のことです。</a:t>
            </a:r>
          </a:p>
        </p:txBody>
      </p:sp>
      <p:sp>
        <p:nvSpPr>
          <p:cNvPr id="5" name="テキスト ボックス 4">
            <a:extLst>
              <a:ext uri="{FF2B5EF4-FFF2-40B4-BE49-F238E27FC236}">
                <a16:creationId xmlns:a16="http://schemas.microsoft.com/office/drawing/2014/main" id="{581B910A-BF4B-288D-2542-CCC8778FC64D}"/>
              </a:ext>
            </a:extLst>
          </p:cNvPr>
          <p:cNvSpPr txBox="1"/>
          <p:nvPr/>
        </p:nvSpPr>
        <p:spPr>
          <a:xfrm>
            <a:off x="291314" y="4058336"/>
            <a:ext cx="7686501" cy="2442583"/>
          </a:xfrm>
          <a:prstGeom prst="rect">
            <a:avLst/>
          </a:prstGeom>
          <a:noFill/>
          <a:ln w="38100">
            <a:solidFill>
              <a:schemeClr val="tx1"/>
            </a:solidFill>
          </a:ln>
        </p:spPr>
        <p:txBody>
          <a:bodyPr wrap="none" lIns="108000" tIns="36000" rIns="108000" bIns="36000" rtlCol="0" anchor="t" anchorCtr="0">
            <a:spAutoFit/>
          </a:bodyPr>
          <a:lstStyle/>
          <a:p>
            <a:pPr algn="l"/>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This product includes software developed by IBM as part of the FM4M project.</a:t>
            </a:r>
          </a:p>
          <a:p>
            <a:pPr algn="l"/>
            <a:endPar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Portions of this software are based on the FM4M library provided by IBM.</a:t>
            </a:r>
          </a:p>
          <a:p>
            <a:pPr algn="l"/>
            <a:endPar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Copyright 2024 IBM Corporation.</a:t>
            </a:r>
          </a:p>
          <a:p>
            <a:pPr algn="l"/>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Licensed under the Apache License, Version 2.0 (http://</a:t>
            </a:r>
            <a:r>
              <a:rPr kumimoji="1" lang="en" altLang="ja-JP" dirty="0" err="1">
                <a:solidFill>
                  <a:schemeClr val="tx1">
                    <a:lumMod val="75000"/>
                    <a:lumOff val="25000"/>
                  </a:schemeClr>
                </a:solidFill>
                <a:latin typeface="Yu Gothic UI" panose="020B0500000000000000" pitchFamily="34" charset="-128"/>
                <a:ea typeface="Yu Gothic UI" panose="020B0500000000000000" pitchFamily="34" charset="-128"/>
              </a:rPr>
              <a:t>www.apache.org</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/licenses/LICENSE-2.0).</a:t>
            </a:r>
          </a:p>
          <a:p>
            <a:pPr algn="l"/>
            <a:endPar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Modifications and integration by [Your Company or Your Name], 2025.</a:t>
            </a:r>
          </a:p>
          <a:p>
            <a:pPr algn="l"/>
            <a:endPar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The contents of this NOTICE file are for informational purposes only and </a:t>
            </a:r>
          </a:p>
          <a:p>
            <a:pPr algn="l"/>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do not modify the terms of the Apache License, Version 2.0.</a:t>
            </a:r>
          </a:p>
        </p:txBody>
      </p:sp>
      <p:sp>
        <p:nvSpPr>
          <p:cNvPr id="7" name="テキスト ボックス 6">
            <a:extLst>
              <a:ext uri="{FF2B5EF4-FFF2-40B4-BE49-F238E27FC236}">
                <a16:creationId xmlns:a16="http://schemas.microsoft.com/office/drawing/2014/main" id="{FBC790B9-87F8-5652-D94B-E1A47BB6B59F}"/>
              </a:ext>
            </a:extLst>
          </p:cNvPr>
          <p:cNvSpPr txBox="1"/>
          <p:nvPr/>
        </p:nvSpPr>
        <p:spPr>
          <a:xfrm>
            <a:off x="291314" y="1497026"/>
            <a:ext cx="6729507" cy="2011695"/>
          </a:xfrm>
          <a:prstGeom prst="rect">
            <a:avLst/>
          </a:prstGeom>
          <a:noFill/>
          <a:ln w="38100">
            <a:noFill/>
          </a:ln>
        </p:spPr>
        <p:txBody>
          <a:bodyPr wrap="none" lIns="108000" tIns="36000" rIns="108000" bIns="36000" rtlCol="0" anchor="t" anchorCtr="0">
            <a:spAutoFit/>
          </a:bodyPr>
          <a:lstStyle/>
          <a:p>
            <a:pPr algn="l"/>
            <a:r>
              <a:rPr lang="ja-JP" altLang="en-US">
                <a:latin typeface="Yu Gothic UI" panose="020B0500000000000000" pitchFamily="34" charset="-128"/>
                <a:ea typeface="Yu Gothic UI" panose="020B0500000000000000" pitchFamily="34" charset="-128"/>
              </a:rPr>
              <a:t>内容：</a:t>
            </a:r>
            <a:endParaRPr lang="en-US" altLang="ja-JP" dirty="0">
              <a:latin typeface="Yu Gothic UI" panose="020B0500000000000000" pitchFamily="34" charset="-128"/>
              <a:ea typeface="Yu Gothic UI" panose="020B0500000000000000" pitchFamily="34" charset="-128"/>
            </a:endParaRPr>
          </a:p>
          <a:p>
            <a:pPr marL="285750" indent="-285750" algn="l">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著作権情報（例：</a:t>
            </a:r>
            <a:r>
              <a:rPr lang="en-US" altLang="ja-JP" dirty="0">
                <a:latin typeface="Yu Gothic UI" panose="020B0500000000000000" pitchFamily="34" charset="-128"/>
                <a:ea typeface="Yu Gothic UI" panose="020B0500000000000000" pitchFamily="34" charset="-128"/>
              </a:rPr>
              <a:t>© 2024 </a:t>
            </a:r>
            <a:r>
              <a:rPr lang="en" altLang="ja-JP" dirty="0">
                <a:latin typeface="Yu Gothic UI" panose="020B0500000000000000" pitchFamily="34" charset="-128"/>
                <a:ea typeface="Yu Gothic UI" panose="020B0500000000000000" pitchFamily="34" charset="-128"/>
              </a:rPr>
              <a:t>Example Corp.</a:t>
            </a:r>
            <a:r>
              <a:rPr lang="ja-JP" altLang="en">
                <a:latin typeface="Yu Gothic UI" panose="020B0500000000000000" pitchFamily="34" charset="-128"/>
                <a:ea typeface="Yu Gothic UI" panose="020B0500000000000000" pitchFamily="34" charset="-128"/>
              </a:rPr>
              <a:t>） </a:t>
            </a:r>
            <a:endParaRPr lang="en-US" altLang="ja-JP" dirty="0">
              <a:latin typeface="Yu Gothic UI" panose="020B0500000000000000" pitchFamily="34" charset="-128"/>
              <a:ea typeface="Yu Gothic UI" panose="020B0500000000000000" pitchFamily="34" charset="-128"/>
            </a:endParaRPr>
          </a:p>
          <a:p>
            <a:pPr marL="285750" indent="-285750" algn="l">
              <a:buFont typeface="Arial" panose="020B0604020202020204" pitchFamily="34" charset="0"/>
              <a:buChar char="•"/>
            </a:pPr>
            <a:endParaRPr lang="en-US" altLang="ja-JP" dirty="0">
              <a:latin typeface="Yu Gothic UI" panose="020B0500000000000000" pitchFamily="34" charset="-128"/>
              <a:ea typeface="Yu Gothic UI" panose="020B0500000000000000" pitchFamily="34" charset="-128"/>
            </a:endParaRPr>
          </a:p>
          <a:p>
            <a:pPr marL="285750" indent="-285750" algn="l">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開発者や貢献者の名前 </a:t>
            </a:r>
            <a:endParaRPr lang="en-US" altLang="ja-JP" dirty="0">
              <a:latin typeface="Yu Gothic UI" panose="020B0500000000000000" pitchFamily="34" charset="-128"/>
              <a:ea typeface="Yu Gothic UI" panose="020B0500000000000000" pitchFamily="34" charset="-128"/>
            </a:endParaRPr>
          </a:p>
          <a:p>
            <a:pPr marL="285750" indent="-285750" algn="l">
              <a:buFont typeface="Arial" panose="020B0604020202020204" pitchFamily="34" charset="0"/>
              <a:buChar char="•"/>
            </a:pPr>
            <a:endParaRPr lang="en-US" altLang="ja-JP" dirty="0">
              <a:latin typeface="Yu Gothic UI" panose="020B0500000000000000" pitchFamily="34" charset="-128"/>
              <a:ea typeface="Yu Gothic UI" panose="020B0500000000000000" pitchFamily="34" charset="-128"/>
            </a:endParaRPr>
          </a:p>
          <a:p>
            <a:pPr marL="285750" indent="-285750" algn="l">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使用している他のライブラリの情報 </a:t>
            </a:r>
            <a:endParaRPr lang="en-US" altLang="ja-JP" dirty="0">
              <a:latin typeface="Yu Gothic UI" panose="020B0500000000000000" pitchFamily="34" charset="-128"/>
              <a:ea typeface="Yu Gothic UI" panose="020B0500000000000000" pitchFamily="34" charset="-128"/>
            </a:endParaRPr>
          </a:p>
          <a:p>
            <a:pPr marL="285750" indent="-285750" algn="l">
              <a:buFont typeface="Arial" panose="020B0604020202020204" pitchFamily="34" charset="0"/>
              <a:buChar char="•"/>
            </a:pPr>
            <a:endParaRPr lang="en-US" altLang="ja-JP" dirty="0">
              <a:latin typeface="Yu Gothic UI" panose="020B0500000000000000" pitchFamily="34" charset="-128"/>
              <a:ea typeface="Yu Gothic UI" panose="020B0500000000000000" pitchFamily="34" charset="-128"/>
            </a:endParaRPr>
          </a:p>
          <a:p>
            <a:pPr marL="285750" indent="-285750" algn="l">
              <a:buFont typeface="Arial" panose="020B0604020202020204" pitchFamily="34" charset="0"/>
              <a:buChar char="•"/>
            </a:pPr>
            <a:r>
              <a:rPr lang="ja-JP" altLang="en-US">
                <a:latin typeface="Yu Gothic UI" panose="020B0500000000000000" pitchFamily="34" charset="-128"/>
                <a:ea typeface="Yu Gothic UI" panose="020B0500000000000000" pitchFamily="34" charset="-128"/>
              </a:rPr>
              <a:t>特別な注意書きやクレジット表記</a:t>
            </a:r>
            <a:br>
              <a:rPr lang="ja-JP" altLang="en-US">
                <a:latin typeface="Yu Gothic UI" panose="020B0500000000000000" pitchFamily="34" charset="-128"/>
                <a:ea typeface="Yu Gothic UI" panose="020B0500000000000000" pitchFamily="34" charset="-128"/>
              </a:rPr>
            </a:br>
            <a:r>
              <a:rPr lang="en-US" altLang="ja-JP" dirty="0">
                <a:latin typeface="Yu Gothic UI" panose="020B0500000000000000" pitchFamily="34" charset="-128"/>
                <a:ea typeface="Yu Gothic UI" panose="020B0500000000000000" pitchFamily="34" charset="-128"/>
              </a:rPr>
              <a:t>※ </a:t>
            </a:r>
            <a:r>
              <a:rPr lang="ja-JP" altLang="en-US">
                <a:latin typeface="Yu Gothic UI" panose="020B0500000000000000" pitchFamily="34" charset="-128"/>
                <a:ea typeface="Yu Gothic UI" panose="020B0500000000000000" pitchFamily="34" charset="-128"/>
              </a:rPr>
              <a:t>内容は</a:t>
            </a:r>
            <a:r>
              <a:rPr lang="ja-JP" altLang="en-US" b="1">
                <a:latin typeface="Yu Gothic UI" panose="020B0500000000000000" pitchFamily="34" charset="-128"/>
                <a:ea typeface="Yu Gothic UI" panose="020B0500000000000000" pitchFamily="34" charset="-128"/>
              </a:rPr>
              <a:t>情報提供の目的のみ</a:t>
            </a:r>
            <a:r>
              <a:rPr lang="ja-JP" altLang="en-US">
                <a:latin typeface="Yu Gothic UI" panose="020B0500000000000000" pitchFamily="34" charset="-128"/>
                <a:ea typeface="Yu Gothic UI" panose="020B0500000000000000" pitchFamily="34" charset="-128"/>
              </a:rPr>
              <a:t>であり、ライセンスそのものを変更するものではありません。</a:t>
            </a:r>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6" name="テキスト ボックス 5">
            <a:extLst>
              <a:ext uri="{FF2B5EF4-FFF2-40B4-BE49-F238E27FC236}">
                <a16:creationId xmlns:a16="http://schemas.microsoft.com/office/drawing/2014/main" id="{F236FEAC-0448-16C7-13CB-9BD4D3103E98}"/>
              </a:ext>
            </a:extLst>
          </p:cNvPr>
          <p:cNvSpPr txBox="1"/>
          <p:nvPr/>
        </p:nvSpPr>
        <p:spPr>
          <a:xfrm>
            <a:off x="278780" y="3724507"/>
            <a:ext cx="577182" cy="288147"/>
          </a:xfrm>
          <a:prstGeom prst="rect">
            <a:avLst/>
          </a:prstGeom>
          <a:noFill/>
          <a:ln w="38100">
            <a:noFill/>
          </a:ln>
        </p:spPr>
        <p:txBody>
          <a:bodyPr wrap="non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例：</a:t>
            </a:r>
          </a:p>
        </p:txBody>
      </p:sp>
    </p:spTree>
    <p:extLst>
      <p:ext uri="{BB962C8B-B14F-4D97-AF65-F5344CB8AC3E}">
        <p14:creationId xmlns:p14="http://schemas.microsoft.com/office/powerpoint/2010/main" val="2656175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7E92C38-69AA-BA57-7D42-EF9D45ABB211}"/>
              </a:ext>
            </a:extLst>
          </p:cNvPr>
          <p:cNvSpPr>
            <a:spLocks noGrp="1"/>
          </p:cNvSpPr>
          <p:nvPr>
            <p:ph type="sldNum" idx="12"/>
          </p:nvPr>
        </p:nvSpPr>
        <p:spPr/>
        <p:txBody>
          <a:bodyPr/>
          <a:lstStyle/>
          <a:p>
            <a:fld id="{00000000-1234-1234-1234-123412341234}" type="slidenum">
              <a:rPr lang="en-US" altLang="ja-JP" smtClean="0"/>
              <a:pPr/>
              <a:t>12</a:t>
            </a:fld>
            <a:endParaRPr lang="ja-JP" altLang="en-US" dirty="0"/>
          </a:p>
        </p:txBody>
      </p:sp>
      <p:sp>
        <p:nvSpPr>
          <p:cNvPr id="3" name="タイトル 2">
            <a:extLst>
              <a:ext uri="{FF2B5EF4-FFF2-40B4-BE49-F238E27FC236}">
                <a16:creationId xmlns:a16="http://schemas.microsoft.com/office/drawing/2014/main" id="{65F58901-F35F-449A-BA9F-BBD21E41E38C}"/>
              </a:ext>
            </a:extLst>
          </p:cNvPr>
          <p:cNvSpPr>
            <a:spLocks noGrp="1"/>
          </p:cNvSpPr>
          <p:nvPr>
            <p:ph type="title"/>
          </p:nvPr>
        </p:nvSpPr>
        <p:spPr/>
        <p:txBody>
          <a:bodyPr/>
          <a:lstStyle/>
          <a:p>
            <a:r>
              <a:rPr kumimoji="1" lang="ja-JP" altLang="en-US"/>
              <a:t>商標は使えない（詳細）</a:t>
            </a:r>
          </a:p>
        </p:txBody>
      </p:sp>
      <p:sp>
        <p:nvSpPr>
          <p:cNvPr id="4" name="テキスト ボックス 3">
            <a:extLst>
              <a:ext uri="{FF2B5EF4-FFF2-40B4-BE49-F238E27FC236}">
                <a16:creationId xmlns:a16="http://schemas.microsoft.com/office/drawing/2014/main" id="{AB177CBB-CF4B-CF27-1BCE-5D70D3C5E531}"/>
              </a:ext>
            </a:extLst>
          </p:cNvPr>
          <p:cNvSpPr txBox="1"/>
          <p:nvPr/>
        </p:nvSpPr>
        <p:spPr>
          <a:xfrm>
            <a:off x="234669" y="2301129"/>
            <a:ext cx="4733769" cy="4381575"/>
          </a:xfrm>
          <a:prstGeom prst="rect">
            <a:avLst/>
          </a:prstGeom>
          <a:noFill/>
          <a:ln w="38100">
            <a:noFill/>
          </a:ln>
        </p:spPr>
        <p:txBody>
          <a:bodyPr wrap="none" lIns="108000" tIns="36000" rIns="108000" bIns="36000" rtlCol="0" anchor="t" anchorCtr="0">
            <a:spAutoFit/>
          </a:bodyPr>
          <a:lstStyle/>
          <a:p>
            <a:r>
              <a:rPr kumimoji="1" lang="ja-JP" altLang="en-US">
                <a:solidFill>
                  <a:schemeClr val="tx1"/>
                </a:solidFill>
                <a:latin typeface="Yu Gothic UI" panose="020B0500000000000000" pitchFamily="34" charset="-128"/>
                <a:ea typeface="Yu Gothic UI" panose="020B0500000000000000" pitchFamily="34" charset="-128"/>
              </a:rPr>
              <a:t>禁止例：</a:t>
            </a:r>
            <a:endParaRPr kumimoji="1" lang="en-US" altLang="ja-JP" dirty="0">
              <a:solidFill>
                <a:schemeClr val="tx1"/>
              </a:solidFill>
              <a:latin typeface="Yu Gothic UI" panose="020B0500000000000000" pitchFamily="34" charset="-128"/>
              <a:ea typeface="Yu Gothic UI" panose="020B0500000000000000" pitchFamily="34" charset="-128"/>
            </a:endParaRPr>
          </a:p>
          <a:p>
            <a:endParaRPr kumimoji="1" lang="en-US" altLang="ja-JP" dirty="0">
              <a:solidFill>
                <a:schemeClr val="tx1"/>
              </a:solidFill>
              <a:latin typeface="Yu Gothic UI" panose="020B0500000000000000" pitchFamily="34" charset="-128"/>
              <a:ea typeface="Yu Gothic UI" panose="020B0500000000000000" pitchFamily="34" charset="-128"/>
            </a:endParaRPr>
          </a:p>
          <a:p>
            <a:r>
              <a:rPr kumimoji="1" lang="ja-JP" altLang="en-US">
                <a:solidFill>
                  <a:schemeClr val="tx1"/>
                </a:solidFill>
                <a:latin typeface="Yu Gothic UI" panose="020B0500000000000000" pitchFamily="34" charset="-128"/>
                <a:ea typeface="Yu Gothic UI" panose="020B0500000000000000" pitchFamily="34" charset="-128"/>
              </a:rPr>
              <a:t>・</a:t>
            </a:r>
            <a:r>
              <a:rPr kumimoji="1" lang="en" altLang="ja-JP" dirty="0">
                <a:solidFill>
                  <a:schemeClr val="tx1"/>
                </a:solidFill>
                <a:latin typeface="Yu Gothic UI" panose="020B0500000000000000" pitchFamily="34" charset="-128"/>
                <a:ea typeface="Yu Gothic UI" panose="020B0500000000000000" pitchFamily="34" charset="-128"/>
              </a:rPr>
              <a:t> </a:t>
            </a:r>
            <a:r>
              <a:rPr kumimoji="1" lang="ja-JP" altLang="en">
                <a:solidFill>
                  <a:schemeClr val="tx1"/>
                </a:solidFill>
                <a:latin typeface="Yu Gothic UI" panose="020B0500000000000000" pitchFamily="34" charset="-128"/>
                <a:ea typeface="Yu Gothic UI" panose="020B0500000000000000" pitchFamily="34" charset="-128"/>
              </a:rPr>
              <a:t>「</a:t>
            </a:r>
            <a:r>
              <a:rPr kumimoji="1" lang="en" altLang="ja-JP" dirty="0">
                <a:solidFill>
                  <a:schemeClr val="tx1"/>
                </a:solidFill>
                <a:latin typeface="Yu Gothic UI" panose="020B0500000000000000" pitchFamily="34" charset="-128"/>
                <a:ea typeface="Yu Gothic UI" panose="020B0500000000000000" pitchFamily="34" charset="-128"/>
              </a:rPr>
              <a:t>IBM </a:t>
            </a:r>
            <a:r>
              <a:rPr kumimoji="1" lang="ja-JP" altLang="en-US">
                <a:solidFill>
                  <a:schemeClr val="tx1"/>
                </a:solidFill>
                <a:latin typeface="Yu Gothic UI" panose="020B0500000000000000" pitchFamily="34" charset="-128"/>
                <a:ea typeface="Yu Gothic UI" panose="020B0500000000000000" pitchFamily="34" charset="-128"/>
              </a:rPr>
              <a:t>の公式ソフトウェア」と誤認される表記</a:t>
            </a:r>
          </a:p>
          <a:p>
            <a:r>
              <a:rPr kumimoji="1" lang="ja-JP" altLang="en-US">
                <a:solidFill>
                  <a:schemeClr val="tx1"/>
                </a:solidFill>
                <a:latin typeface="Yu Gothic UI" panose="020B0500000000000000" pitchFamily="34" charset="-128"/>
                <a:ea typeface="Yu Gothic UI" panose="020B0500000000000000" pitchFamily="34" charset="-128"/>
              </a:rPr>
              <a:t>例：</a:t>
            </a:r>
            <a:br>
              <a:rPr kumimoji="1" lang="ja-JP" altLang="en-US">
                <a:solidFill>
                  <a:schemeClr val="tx1"/>
                </a:solidFill>
                <a:latin typeface="Yu Gothic UI" panose="020B0500000000000000" pitchFamily="34" charset="-128"/>
                <a:ea typeface="Yu Gothic UI" panose="020B0500000000000000" pitchFamily="34" charset="-128"/>
              </a:rPr>
            </a:br>
            <a:r>
              <a:rPr kumimoji="1" lang="ja-JP" altLang="en-US">
                <a:solidFill>
                  <a:schemeClr val="tx1"/>
                </a:solidFill>
                <a:latin typeface="Yu Gothic UI" panose="020B0500000000000000" pitchFamily="34" charset="-128"/>
                <a:ea typeface="Yu Gothic UI" panose="020B0500000000000000" pitchFamily="34" charset="-128"/>
              </a:rPr>
              <a:t>❌ 「</a:t>
            </a:r>
            <a:r>
              <a:rPr kumimoji="1" lang="en" altLang="ja-JP" dirty="0" err="1">
                <a:solidFill>
                  <a:schemeClr val="tx1"/>
                </a:solidFill>
                <a:latin typeface="Yu Gothic UI" panose="020B0500000000000000" pitchFamily="34" charset="-128"/>
                <a:ea typeface="Yu Gothic UI" panose="020B0500000000000000" pitchFamily="34" charset="-128"/>
              </a:rPr>
              <a:t>MyApp</a:t>
            </a:r>
            <a:r>
              <a:rPr kumimoji="1" lang="en" altLang="ja-JP" dirty="0">
                <a:solidFill>
                  <a:schemeClr val="tx1"/>
                </a:solidFill>
                <a:latin typeface="Yu Gothic UI" panose="020B0500000000000000" pitchFamily="34" charset="-128"/>
                <a:ea typeface="Yu Gothic UI" panose="020B0500000000000000" pitchFamily="34" charset="-128"/>
              </a:rPr>
              <a:t> </a:t>
            </a:r>
            <a:r>
              <a:rPr kumimoji="1" lang="ja-JP" altLang="en-US">
                <a:solidFill>
                  <a:schemeClr val="tx1"/>
                </a:solidFill>
                <a:latin typeface="Yu Gothic UI" panose="020B0500000000000000" pitchFamily="34" charset="-128"/>
                <a:ea typeface="Yu Gothic UI" panose="020B0500000000000000" pitchFamily="34" charset="-128"/>
              </a:rPr>
              <a:t>は </a:t>
            </a:r>
            <a:r>
              <a:rPr kumimoji="1" lang="en" altLang="ja-JP" dirty="0">
                <a:solidFill>
                  <a:schemeClr val="tx1"/>
                </a:solidFill>
                <a:latin typeface="Yu Gothic UI" panose="020B0500000000000000" pitchFamily="34" charset="-128"/>
                <a:ea typeface="Yu Gothic UI" panose="020B0500000000000000" pitchFamily="34" charset="-128"/>
              </a:rPr>
              <a:t>IBM </a:t>
            </a:r>
            <a:r>
              <a:rPr kumimoji="1" lang="ja-JP" altLang="en-US">
                <a:solidFill>
                  <a:schemeClr val="tx1"/>
                </a:solidFill>
                <a:latin typeface="Yu Gothic UI" panose="020B0500000000000000" pitchFamily="34" charset="-128"/>
                <a:ea typeface="Yu Gothic UI" panose="020B0500000000000000" pitchFamily="34" charset="-128"/>
              </a:rPr>
              <a:t>公式の </a:t>
            </a:r>
            <a:r>
              <a:rPr kumimoji="1" lang="en" altLang="ja-JP" dirty="0">
                <a:solidFill>
                  <a:schemeClr val="tx1"/>
                </a:solidFill>
                <a:latin typeface="Yu Gothic UI" panose="020B0500000000000000" pitchFamily="34" charset="-128"/>
                <a:ea typeface="Yu Gothic UI" panose="020B0500000000000000" pitchFamily="34" charset="-128"/>
              </a:rPr>
              <a:t>FM4M </a:t>
            </a:r>
            <a:r>
              <a:rPr kumimoji="1" lang="ja-JP" altLang="en-US">
                <a:solidFill>
                  <a:schemeClr val="tx1"/>
                </a:solidFill>
                <a:latin typeface="Yu Gothic UI" panose="020B0500000000000000" pitchFamily="34" charset="-128"/>
                <a:ea typeface="Yu Gothic UI" panose="020B0500000000000000" pitchFamily="34" charset="-128"/>
              </a:rPr>
              <a:t>アプリです。」</a:t>
            </a:r>
            <a:br>
              <a:rPr kumimoji="1" lang="ja-JP" altLang="en-US">
                <a:solidFill>
                  <a:schemeClr val="tx1"/>
                </a:solidFill>
                <a:latin typeface="Yu Gothic UI" panose="020B0500000000000000" pitchFamily="34" charset="-128"/>
                <a:ea typeface="Yu Gothic UI" panose="020B0500000000000000" pitchFamily="34" charset="-128"/>
              </a:rPr>
            </a:br>
            <a:r>
              <a:rPr kumimoji="1" lang="ja-JP" altLang="en-US">
                <a:solidFill>
                  <a:schemeClr val="tx1"/>
                </a:solidFill>
                <a:latin typeface="Yu Gothic UI" panose="020B0500000000000000" pitchFamily="34" charset="-128"/>
                <a:ea typeface="Yu Gothic UI" panose="020B0500000000000000" pitchFamily="34" charset="-128"/>
              </a:rPr>
              <a:t>❌ 「</a:t>
            </a:r>
            <a:r>
              <a:rPr kumimoji="1" lang="en" altLang="ja-JP" dirty="0">
                <a:solidFill>
                  <a:schemeClr val="tx1"/>
                </a:solidFill>
                <a:latin typeface="Yu Gothic UI" panose="020B0500000000000000" pitchFamily="34" charset="-128"/>
                <a:ea typeface="Yu Gothic UI" panose="020B0500000000000000" pitchFamily="34" charset="-128"/>
              </a:rPr>
              <a:t>IBM </a:t>
            </a:r>
            <a:r>
              <a:rPr kumimoji="1" lang="ja-JP" altLang="en-US">
                <a:solidFill>
                  <a:schemeClr val="tx1"/>
                </a:solidFill>
                <a:latin typeface="Yu Gothic UI" panose="020B0500000000000000" pitchFamily="34" charset="-128"/>
                <a:ea typeface="Yu Gothic UI" panose="020B0500000000000000" pitchFamily="34" charset="-128"/>
              </a:rPr>
              <a:t>推奨の </a:t>
            </a:r>
            <a:r>
              <a:rPr kumimoji="1" lang="en" altLang="ja-JP" dirty="0" err="1">
                <a:solidFill>
                  <a:schemeClr val="tx1"/>
                </a:solidFill>
                <a:latin typeface="Yu Gothic UI" panose="020B0500000000000000" pitchFamily="34" charset="-128"/>
                <a:ea typeface="Yu Gothic UI" panose="020B0500000000000000" pitchFamily="34" charset="-128"/>
              </a:rPr>
              <a:t>MyApp</a:t>
            </a:r>
            <a:r>
              <a:rPr kumimoji="1" lang="ja-JP" altLang="en">
                <a:solidFill>
                  <a:schemeClr val="tx1"/>
                </a:solidFill>
                <a:latin typeface="Yu Gothic UI" panose="020B0500000000000000" pitchFamily="34" charset="-128"/>
                <a:ea typeface="Yu Gothic UI" panose="020B0500000000000000" pitchFamily="34" charset="-128"/>
              </a:rPr>
              <a:t>！」</a:t>
            </a:r>
          </a:p>
          <a:p>
            <a:r>
              <a:rPr kumimoji="1" lang="ja-JP" altLang="en">
                <a:solidFill>
                  <a:schemeClr val="tx1"/>
                </a:solidFill>
                <a:latin typeface="Yu Gothic UI" panose="020B0500000000000000" pitchFamily="34" charset="-128"/>
                <a:ea typeface="Yu Gothic UI" panose="020B0500000000000000" pitchFamily="34" charset="-128"/>
              </a:rPr>
              <a:t>→ </a:t>
            </a:r>
            <a:r>
              <a:rPr kumimoji="1" lang="en" altLang="ja-JP" dirty="0">
                <a:solidFill>
                  <a:schemeClr val="tx1"/>
                </a:solidFill>
                <a:latin typeface="Yu Gothic UI" panose="020B0500000000000000" pitchFamily="34" charset="-128"/>
                <a:ea typeface="Yu Gothic UI" panose="020B0500000000000000" pitchFamily="34" charset="-128"/>
              </a:rPr>
              <a:t>IBM </a:t>
            </a:r>
            <a:r>
              <a:rPr kumimoji="1" lang="ja-JP" altLang="en-US">
                <a:solidFill>
                  <a:schemeClr val="tx1"/>
                </a:solidFill>
                <a:latin typeface="Yu Gothic UI" panose="020B0500000000000000" pitchFamily="34" charset="-128"/>
                <a:ea typeface="Yu Gothic UI" panose="020B0500000000000000" pitchFamily="34" charset="-128"/>
              </a:rPr>
              <a:t>が </a:t>
            </a:r>
            <a:r>
              <a:rPr kumimoji="1" lang="en" altLang="ja-JP" dirty="0" err="1">
                <a:solidFill>
                  <a:schemeClr val="tx1"/>
                </a:solidFill>
                <a:latin typeface="Yu Gothic UI" panose="020B0500000000000000" pitchFamily="34" charset="-128"/>
                <a:ea typeface="Yu Gothic UI" panose="020B0500000000000000" pitchFamily="34" charset="-128"/>
              </a:rPr>
              <a:t>MyApp</a:t>
            </a:r>
            <a:r>
              <a:rPr kumimoji="1" lang="en" altLang="ja-JP" dirty="0">
                <a:solidFill>
                  <a:schemeClr val="tx1"/>
                </a:solidFill>
                <a:latin typeface="Yu Gothic UI" panose="020B0500000000000000" pitchFamily="34" charset="-128"/>
                <a:ea typeface="Yu Gothic UI" panose="020B0500000000000000" pitchFamily="34" charset="-128"/>
              </a:rPr>
              <a:t> </a:t>
            </a:r>
            <a:r>
              <a:rPr kumimoji="1" lang="ja-JP" altLang="en-US">
                <a:solidFill>
                  <a:schemeClr val="tx1"/>
                </a:solidFill>
                <a:latin typeface="Yu Gothic UI" panose="020B0500000000000000" pitchFamily="34" charset="-128"/>
                <a:ea typeface="Yu Gothic UI" panose="020B0500000000000000" pitchFamily="34" charset="-128"/>
              </a:rPr>
              <a:t>を公式に認めていると誤解される表現は </a:t>
            </a:r>
            <a:r>
              <a:rPr kumimoji="1" lang="en" altLang="ja-JP" dirty="0">
                <a:solidFill>
                  <a:schemeClr val="tx1"/>
                </a:solidFill>
                <a:latin typeface="Yu Gothic UI" panose="020B0500000000000000" pitchFamily="34" charset="-128"/>
                <a:ea typeface="Yu Gothic UI" panose="020B0500000000000000" pitchFamily="34" charset="-128"/>
              </a:rPr>
              <a:t>NG</a:t>
            </a:r>
          </a:p>
          <a:p>
            <a:endParaRPr kumimoji="1" lang="en-US" altLang="ja-JP" dirty="0">
              <a:solidFill>
                <a:schemeClr val="tx1"/>
              </a:solidFill>
              <a:latin typeface="Yu Gothic UI" panose="020B0500000000000000" pitchFamily="34" charset="-128"/>
              <a:ea typeface="Yu Gothic UI" panose="020B0500000000000000" pitchFamily="34" charset="-128"/>
            </a:endParaRPr>
          </a:p>
          <a:p>
            <a:r>
              <a:rPr kumimoji="1" lang="ja-JP" altLang="en-US">
                <a:solidFill>
                  <a:schemeClr val="tx1"/>
                </a:solidFill>
                <a:latin typeface="Yu Gothic UI" panose="020B0500000000000000" pitchFamily="34" charset="-128"/>
                <a:ea typeface="Yu Gothic UI" panose="020B0500000000000000" pitchFamily="34" charset="-128"/>
              </a:rPr>
              <a:t>・</a:t>
            </a:r>
            <a:r>
              <a:rPr kumimoji="1" lang="en" altLang="ja-JP" dirty="0">
                <a:solidFill>
                  <a:schemeClr val="tx1"/>
                </a:solidFill>
                <a:latin typeface="Yu Gothic UI" panose="020B0500000000000000" pitchFamily="34" charset="-128"/>
                <a:ea typeface="Yu Gothic UI" panose="020B0500000000000000" pitchFamily="34" charset="-128"/>
              </a:rPr>
              <a:t>IBM </a:t>
            </a:r>
            <a:r>
              <a:rPr kumimoji="1" lang="ja-JP" altLang="en-US">
                <a:solidFill>
                  <a:schemeClr val="tx1"/>
                </a:solidFill>
                <a:latin typeface="Yu Gothic UI" panose="020B0500000000000000" pitchFamily="34" charset="-128"/>
                <a:ea typeface="Yu Gothic UI" panose="020B0500000000000000" pitchFamily="34" charset="-128"/>
              </a:rPr>
              <a:t>のロゴや商標を勝手に使用</a:t>
            </a:r>
          </a:p>
          <a:p>
            <a:r>
              <a:rPr kumimoji="1" lang="ja-JP" altLang="en-US">
                <a:solidFill>
                  <a:schemeClr val="tx1"/>
                </a:solidFill>
                <a:latin typeface="Yu Gothic UI" panose="020B0500000000000000" pitchFamily="34" charset="-128"/>
                <a:ea typeface="Yu Gothic UI" panose="020B0500000000000000" pitchFamily="34" charset="-128"/>
              </a:rPr>
              <a:t>例：</a:t>
            </a:r>
            <a:br>
              <a:rPr kumimoji="1" lang="ja-JP" altLang="en-US">
                <a:solidFill>
                  <a:schemeClr val="tx1"/>
                </a:solidFill>
                <a:latin typeface="Yu Gothic UI" panose="020B0500000000000000" pitchFamily="34" charset="-128"/>
                <a:ea typeface="Yu Gothic UI" panose="020B0500000000000000" pitchFamily="34" charset="-128"/>
              </a:rPr>
            </a:br>
            <a:r>
              <a:rPr kumimoji="1" lang="ja-JP" altLang="en-US">
                <a:solidFill>
                  <a:schemeClr val="tx1"/>
                </a:solidFill>
                <a:latin typeface="Yu Gothic UI" panose="020B0500000000000000" pitchFamily="34" charset="-128"/>
                <a:ea typeface="Yu Gothic UI" panose="020B0500000000000000" pitchFamily="34" charset="-128"/>
              </a:rPr>
              <a:t>❌ </a:t>
            </a:r>
            <a:r>
              <a:rPr kumimoji="1" lang="en" altLang="ja-JP" dirty="0" err="1">
                <a:solidFill>
                  <a:schemeClr val="tx1"/>
                </a:solidFill>
                <a:latin typeface="Yu Gothic UI" panose="020B0500000000000000" pitchFamily="34" charset="-128"/>
                <a:ea typeface="Yu Gothic UI" panose="020B0500000000000000" pitchFamily="34" charset="-128"/>
              </a:rPr>
              <a:t>MyApp</a:t>
            </a:r>
            <a:r>
              <a:rPr kumimoji="1" lang="en" altLang="ja-JP" dirty="0">
                <a:solidFill>
                  <a:schemeClr val="tx1"/>
                </a:solidFill>
                <a:latin typeface="Yu Gothic UI" panose="020B0500000000000000" pitchFamily="34" charset="-128"/>
                <a:ea typeface="Yu Gothic UI" panose="020B0500000000000000" pitchFamily="34" charset="-128"/>
              </a:rPr>
              <a:t> </a:t>
            </a:r>
            <a:r>
              <a:rPr kumimoji="1" lang="ja-JP" altLang="en-US">
                <a:solidFill>
                  <a:schemeClr val="tx1"/>
                </a:solidFill>
                <a:latin typeface="Yu Gothic UI" panose="020B0500000000000000" pitchFamily="34" charset="-128"/>
                <a:ea typeface="Yu Gothic UI" panose="020B0500000000000000" pitchFamily="34" charset="-128"/>
              </a:rPr>
              <a:t>の広告や</a:t>
            </a:r>
            <a:r>
              <a:rPr kumimoji="1" lang="en" altLang="ja-JP" dirty="0">
                <a:solidFill>
                  <a:schemeClr val="tx1"/>
                </a:solidFill>
                <a:latin typeface="Yu Gothic UI" panose="020B0500000000000000" pitchFamily="34" charset="-128"/>
                <a:ea typeface="Yu Gothic UI" panose="020B0500000000000000" pitchFamily="34" charset="-128"/>
              </a:rPr>
              <a:t>Web</a:t>
            </a:r>
            <a:r>
              <a:rPr kumimoji="1" lang="ja-JP" altLang="en-US">
                <a:solidFill>
                  <a:schemeClr val="tx1"/>
                </a:solidFill>
                <a:latin typeface="Yu Gothic UI" panose="020B0500000000000000" pitchFamily="34" charset="-128"/>
                <a:ea typeface="Yu Gothic UI" panose="020B0500000000000000" pitchFamily="34" charset="-128"/>
              </a:rPr>
              <a:t>サイトに </a:t>
            </a:r>
            <a:r>
              <a:rPr kumimoji="1" lang="en" altLang="ja-JP" dirty="0">
                <a:solidFill>
                  <a:schemeClr val="tx1"/>
                </a:solidFill>
                <a:latin typeface="Yu Gothic UI" panose="020B0500000000000000" pitchFamily="34" charset="-128"/>
                <a:ea typeface="Yu Gothic UI" panose="020B0500000000000000" pitchFamily="34" charset="-128"/>
              </a:rPr>
              <a:t>IBM </a:t>
            </a:r>
            <a:r>
              <a:rPr kumimoji="1" lang="ja-JP" altLang="en-US">
                <a:solidFill>
                  <a:schemeClr val="tx1"/>
                </a:solidFill>
                <a:latin typeface="Yu Gothic UI" panose="020B0500000000000000" pitchFamily="34" charset="-128"/>
                <a:ea typeface="Yu Gothic UI" panose="020B0500000000000000" pitchFamily="34" charset="-128"/>
              </a:rPr>
              <a:t>のロゴを無断で掲載</a:t>
            </a:r>
            <a:br>
              <a:rPr kumimoji="1" lang="ja-JP" altLang="en-US">
                <a:solidFill>
                  <a:schemeClr val="tx1"/>
                </a:solidFill>
                <a:latin typeface="Yu Gothic UI" panose="020B0500000000000000" pitchFamily="34" charset="-128"/>
                <a:ea typeface="Yu Gothic UI" panose="020B0500000000000000" pitchFamily="34" charset="-128"/>
              </a:rPr>
            </a:br>
            <a:r>
              <a:rPr kumimoji="1" lang="ja-JP" altLang="en-US">
                <a:solidFill>
                  <a:schemeClr val="tx1"/>
                </a:solidFill>
                <a:latin typeface="Yu Gothic UI" panose="020B0500000000000000" pitchFamily="34" charset="-128"/>
                <a:ea typeface="Yu Gothic UI" panose="020B0500000000000000" pitchFamily="34" charset="-128"/>
              </a:rPr>
              <a:t>❌ </a:t>
            </a:r>
            <a:r>
              <a:rPr kumimoji="1" lang="en" altLang="ja-JP" dirty="0">
                <a:solidFill>
                  <a:schemeClr val="tx1"/>
                </a:solidFill>
                <a:latin typeface="Yu Gothic UI" panose="020B0500000000000000" pitchFamily="34" charset="-128"/>
                <a:ea typeface="Yu Gothic UI" panose="020B0500000000000000" pitchFamily="34" charset="-128"/>
              </a:rPr>
              <a:t>IBM </a:t>
            </a:r>
            <a:r>
              <a:rPr kumimoji="1" lang="ja-JP" altLang="en-US">
                <a:solidFill>
                  <a:schemeClr val="tx1"/>
                </a:solidFill>
                <a:latin typeface="Yu Gothic UI" panose="020B0500000000000000" pitchFamily="34" charset="-128"/>
                <a:ea typeface="Yu Gothic UI" panose="020B0500000000000000" pitchFamily="34" charset="-128"/>
              </a:rPr>
              <a:t>の「</a:t>
            </a:r>
            <a:r>
              <a:rPr kumimoji="1" lang="en" altLang="ja-JP" dirty="0">
                <a:solidFill>
                  <a:schemeClr val="tx1"/>
                </a:solidFill>
                <a:latin typeface="Yu Gothic UI" panose="020B0500000000000000" pitchFamily="34" charset="-128"/>
                <a:ea typeface="Yu Gothic UI" panose="020B0500000000000000" pitchFamily="34" charset="-128"/>
              </a:rPr>
              <a:t>FM4M</a:t>
            </a:r>
            <a:r>
              <a:rPr kumimoji="1" lang="ja-JP" altLang="en">
                <a:solidFill>
                  <a:schemeClr val="tx1"/>
                </a:solidFill>
                <a:latin typeface="Yu Gothic UI" panose="020B0500000000000000" pitchFamily="34" charset="-128"/>
                <a:ea typeface="Yu Gothic UI" panose="020B0500000000000000" pitchFamily="34" charset="-128"/>
              </a:rPr>
              <a:t>」</a:t>
            </a:r>
            <a:r>
              <a:rPr kumimoji="1" lang="ja-JP" altLang="en-US">
                <a:solidFill>
                  <a:schemeClr val="tx1"/>
                </a:solidFill>
                <a:latin typeface="Yu Gothic UI" panose="020B0500000000000000" pitchFamily="34" charset="-128"/>
                <a:ea typeface="Yu Gothic UI" panose="020B0500000000000000" pitchFamily="34" charset="-128"/>
              </a:rPr>
              <a:t>のロゴをそのまま利用</a:t>
            </a:r>
          </a:p>
          <a:p>
            <a:r>
              <a:rPr kumimoji="1" lang="ja-JP" altLang="en-US">
                <a:solidFill>
                  <a:schemeClr val="tx1"/>
                </a:solidFill>
                <a:latin typeface="Yu Gothic UI" panose="020B0500000000000000" pitchFamily="34" charset="-128"/>
                <a:ea typeface="Yu Gothic UI" panose="020B0500000000000000" pitchFamily="34" charset="-128"/>
              </a:rPr>
              <a:t>→ 商標やロゴの無断使用は </a:t>
            </a:r>
            <a:r>
              <a:rPr kumimoji="1" lang="en" altLang="ja-JP" dirty="0">
                <a:solidFill>
                  <a:schemeClr val="tx1"/>
                </a:solidFill>
                <a:latin typeface="Yu Gothic UI" panose="020B0500000000000000" pitchFamily="34" charset="-128"/>
                <a:ea typeface="Yu Gothic UI" panose="020B0500000000000000" pitchFamily="34" charset="-128"/>
              </a:rPr>
              <a:t>NG</a:t>
            </a:r>
          </a:p>
          <a:p>
            <a:endParaRPr kumimoji="1" lang="en-US" altLang="ja-JP" dirty="0">
              <a:solidFill>
                <a:schemeClr val="tx1"/>
              </a:solidFill>
              <a:latin typeface="Yu Gothic UI" panose="020B0500000000000000" pitchFamily="34" charset="-128"/>
              <a:ea typeface="Yu Gothic UI" panose="020B0500000000000000" pitchFamily="34" charset="-128"/>
            </a:endParaRPr>
          </a:p>
          <a:p>
            <a:r>
              <a:rPr kumimoji="1" lang="ja-JP" altLang="en-US">
                <a:solidFill>
                  <a:schemeClr val="tx1"/>
                </a:solidFill>
                <a:latin typeface="Yu Gothic UI" panose="020B0500000000000000" pitchFamily="34" charset="-128"/>
                <a:ea typeface="Yu Gothic UI" panose="020B0500000000000000" pitchFamily="34" charset="-128"/>
              </a:rPr>
              <a:t>・</a:t>
            </a:r>
            <a:r>
              <a:rPr kumimoji="1" lang="en" altLang="ja-JP" dirty="0">
                <a:solidFill>
                  <a:schemeClr val="tx1"/>
                </a:solidFill>
                <a:latin typeface="Yu Gothic UI" panose="020B0500000000000000" pitchFamily="34" charset="-128"/>
                <a:ea typeface="Yu Gothic UI" panose="020B0500000000000000" pitchFamily="34" charset="-128"/>
              </a:rPr>
              <a:t>IBM </a:t>
            </a:r>
            <a:r>
              <a:rPr kumimoji="1" lang="ja-JP" altLang="en-US">
                <a:solidFill>
                  <a:schemeClr val="tx1"/>
                </a:solidFill>
                <a:latin typeface="Yu Gothic UI" panose="020B0500000000000000" pitchFamily="34" charset="-128"/>
                <a:ea typeface="Yu Gothic UI" panose="020B0500000000000000" pitchFamily="34" charset="-128"/>
              </a:rPr>
              <a:t>の </a:t>
            </a:r>
            <a:r>
              <a:rPr kumimoji="1" lang="en" altLang="ja-JP" dirty="0">
                <a:solidFill>
                  <a:schemeClr val="tx1"/>
                </a:solidFill>
                <a:latin typeface="Yu Gothic UI" panose="020B0500000000000000" pitchFamily="34" charset="-128"/>
                <a:ea typeface="Yu Gothic UI" panose="020B0500000000000000" pitchFamily="34" charset="-128"/>
              </a:rPr>
              <a:t>FM4M </a:t>
            </a:r>
            <a:r>
              <a:rPr kumimoji="1" lang="ja-JP" altLang="en-US">
                <a:solidFill>
                  <a:schemeClr val="tx1"/>
                </a:solidFill>
                <a:latin typeface="Yu Gothic UI" panose="020B0500000000000000" pitchFamily="34" charset="-128"/>
                <a:ea typeface="Yu Gothic UI" panose="020B0500000000000000" pitchFamily="34" charset="-128"/>
              </a:rPr>
              <a:t>名称を製品名に組み込む</a:t>
            </a:r>
          </a:p>
          <a:p>
            <a:r>
              <a:rPr kumimoji="1" lang="ja-JP" altLang="en-US">
                <a:solidFill>
                  <a:schemeClr val="tx1"/>
                </a:solidFill>
                <a:latin typeface="Yu Gothic UI" panose="020B0500000000000000" pitchFamily="34" charset="-128"/>
                <a:ea typeface="Yu Gothic UI" panose="020B0500000000000000" pitchFamily="34" charset="-128"/>
              </a:rPr>
              <a:t>例：</a:t>
            </a:r>
            <a:br>
              <a:rPr kumimoji="1" lang="ja-JP" altLang="en-US">
                <a:solidFill>
                  <a:schemeClr val="tx1"/>
                </a:solidFill>
                <a:latin typeface="Yu Gothic UI" panose="020B0500000000000000" pitchFamily="34" charset="-128"/>
                <a:ea typeface="Yu Gothic UI" panose="020B0500000000000000" pitchFamily="34" charset="-128"/>
              </a:rPr>
            </a:br>
            <a:r>
              <a:rPr kumimoji="1" lang="ja-JP" altLang="en-US">
                <a:solidFill>
                  <a:schemeClr val="tx1"/>
                </a:solidFill>
                <a:latin typeface="Yu Gothic UI" panose="020B0500000000000000" pitchFamily="34" charset="-128"/>
                <a:ea typeface="Yu Gothic UI" panose="020B0500000000000000" pitchFamily="34" charset="-128"/>
              </a:rPr>
              <a:t>❌ 「</a:t>
            </a:r>
            <a:r>
              <a:rPr kumimoji="1" lang="en" altLang="ja-JP" dirty="0">
                <a:solidFill>
                  <a:schemeClr val="tx1"/>
                </a:solidFill>
                <a:latin typeface="Yu Gothic UI" panose="020B0500000000000000" pitchFamily="34" charset="-128"/>
                <a:ea typeface="Yu Gothic UI" panose="020B0500000000000000" pitchFamily="34" charset="-128"/>
              </a:rPr>
              <a:t>IBM FM4M Pro</a:t>
            </a:r>
            <a:r>
              <a:rPr kumimoji="1" lang="ja-JP" altLang="en">
                <a:solidFill>
                  <a:schemeClr val="tx1"/>
                </a:solidFill>
                <a:latin typeface="Yu Gothic UI" panose="020B0500000000000000" pitchFamily="34" charset="-128"/>
                <a:ea typeface="Yu Gothic UI" panose="020B0500000000000000" pitchFamily="34" charset="-128"/>
              </a:rPr>
              <a:t>」</a:t>
            </a:r>
            <a:br>
              <a:rPr kumimoji="1" lang="ja-JP" altLang="en">
                <a:solidFill>
                  <a:schemeClr val="tx1"/>
                </a:solidFill>
                <a:latin typeface="Yu Gothic UI" panose="020B0500000000000000" pitchFamily="34" charset="-128"/>
                <a:ea typeface="Yu Gothic UI" panose="020B0500000000000000" pitchFamily="34" charset="-128"/>
              </a:rPr>
            </a:br>
            <a:r>
              <a:rPr kumimoji="1" lang="ja-JP" altLang="en-US">
                <a:solidFill>
                  <a:schemeClr val="tx1"/>
                </a:solidFill>
                <a:latin typeface="Yu Gothic UI" panose="020B0500000000000000" pitchFamily="34" charset="-128"/>
                <a:ea typeface="Yu Gothic UI" panose="020B0500000000000000" pitchFamily="34" charset="-128"/>
              </a:rPr>
              <a:t>❌ 「</a:t>
            </a:r>
            <a:r>
              <a:rPr kumimoji="1" lang="en" altLang="ja-JP" dirty="0">
                <a:solidFill>
                  <a:schemeClr val="tx1"/>
                </a:solidFill>
                <a:latin typeface="Yu Gothic UI" panose="020B0500000000000000" pitchFamily="34" charset="-128"/>
                <a:ea typeface="Yu Gothic UI" panose="020B0500000000000000" pitchFamily="34" charset="-128"/>
              </a:rPr>
              <a:t>FM4M by </a:t>
            </a:r>
            <a:r>
              <a:rPr kumimoji="1" lang="en" altLang="ja-JP" dirty="0" err="1">
                <a:solidFill>
                  <a:schemeClr val="tx1"/>
                </a:solidFill>
                <a:latin typeface="Yu Gothic UI" panose="020B0500000000000000" pitchFamily="34" charset="-128"/>
                <a:ea typeface="Yu Gothic UI" panose="020B0500000000000000" pitchFamily="34" charset="-128"/>
              </a:rPr>
              <a:t>MyApp</a:t>
            </a:r>
            <a:r>
              <a:rPr kumimoji="1" lang="ja-JP" altLang="en">
                <a:solidFill>
                  <a:schemeClr val="tx1"/>
                </a:solidFill>
                <a:latin typeface="Yu Gothic UI" panose="020B0500000000000000" pitchFamily="34" charset="-128"/>
                <a:ea typeface="Yu Gothic UI" panose="020B0500000000000000" pitchFamily="34" charset="-128"/>
              </a:rPr>
              <a:t>」</a:t>
            </a:r>
          </a:p>
          <a:p>
            <a:r>
              <a:rPr kumimoji="1" lang="ja-JP" altLang="en">
                <a:solidFill>
                  <a:schemeClr val="tx1"/>
                </a:solidFill>
                <a:latin typeface="Yu Gothic UI" panose="020B0500000000000000" pitchFamily="34" charset="-128"/>
                <a:ea typeface="Yu Gothic UI" panose="020B0500000000000000" pitchFamily="34" charset="-128"/>
              </a:rPr>
              <a:t>→ </a:t>
            </a:r>
            <a:r>
              <a:rPr kumimoji="1" lang="ja-JP" altLang="en-US">
                <a:solidFill>
                  <a:schemeClr val="tx1"/>
                </a:solidFill>
                <a:latin typeface="Yu Gothic UI" panose="020B0500000000000000" pitchFamily="34" charset="-128"/>
                <a:ea typeface="Yu Gothic UI" panose="020B0500000000000000" pitchFamily="34" charset="-128"/>
              </a:rPr>
              <a:t>製品名に「</a:t>
            </a:r>
            <a:r>
              <a:rPr kumimoji="1" lang="en" altLang="ja-JP" dirty="0">
                <a:solidFill>
                  <a:schemeClr val="tx1"/>
                </a:solidFill>
                <a:latin typeface="Yu Gothic UI" panose="020B0500000000000000" pitchFamily="34" charset="-128"/>
                <a:ea typeface="Yu Gothic UI" panose="020B0500000000000000" pitchFamily="34" charset="-128"/>
              </a:rPr>
              <a:t>FM4M</a:t>
            </a:r>
            <a:r>
              <a:rPr kumimoji="1" lang="ja-JP" altLang="en">
                <a:solidFill>
                  <a:schemeClr val="tx1"/>
                </a:solidFill>
                <a:latin typeface="Yu Gothic UI" panose="020B0500000000000000" pitchFamily="34" charset="-128"/>
                <a:ea typeface="Yu Gothic UI" panose="020B0500000000000000" pitchFamily="34" charset="-128"/>
              </a:rPr>
              <a:t>」「</a:t>
            </a:r>
            <a:r>
              <a:rPr kumimoji="1" lang="en" altLang="ja-JP" dirty="0">
                <a:solidFill>
                  <a:schemeClr val="tx1"/>
                </a:solidFill>
                <a:latin typeface="Yu Gothic UI" panose="020B0500000000000000" pitchFamily="34" charset="-128"/>
                <a:ea typeface="Yu Gothic UI" panose="020B0500000000000000" pitchFamily="34" charset="-128"/>
              </a:rPr>
              <a:t>IBM</a:t>
            </a:r>
            <a:r>
              <a:rPr kumimoji="1" lang="ja-JP" altLang="en">
                <a:solidFill>
                  <a:schemeClr val="tx1"/>
                </a:solidFill>
                <a:latin typeface="Yu Gothic UI" panose="020B0500000000000000" pitchFamily="34" charset="-128"/>
                <a:ea typeface="Yu Gothic UI" panose="020B0500000000000000" pitchFamily="34" charset="-128"/>
              </a:rPr>
              <a:t>」</a:t>
            </a:r>
            <a:r>
              <a:rPr kumimoji="1" lang="ja-JP" altLang="en-US">
                <a:solidFill>
                  <a:schemeClr val="tx1"/>
                </a:solidFill>
                <a:latin typeface="Yu Gothic UI" panose="020B0500000000000000" pitchFamily="34" charset="-128"/>
                <a:ea typeface="Yu Gothic UI" panose="020B0500000000000000" pitchFamily="34" charset="-128"/>
              </a:rPr>
              <a:t>を含めるのは </a:t>
            </a:r>
            <a:r>
              <a:rPr kumimoji="1" lang="en" altLang="ja-JP" dirty="0">
                <a:solidFill>
                  <a:schemeClr val="tx1"/>
                </a:solidFill>
                <a:latin typeface="Yu Gothic UI" panose="020B0500000000000000" pitchFamily="34" charset="-128"/>
                <a:ea typeface="Yu Gothic UI" panose="020B0500000000000000" pitchFamily="34" charset="-128"/>
              </a:rPr>
              <a:t>NG</a:t>
            </a:r>
          </a:p>
          <a:p>
            <a:pPr algn="l"/>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5" name="テキスト ボックス 4">
            <a:extLst>
              <a:ext uri="{FF2B5EF4-FFF2-40B4-BE49-F238E27FC236}">
                <a16:creationId xmlns:a16="http://schemas.microsoft.com/office/drawing/2014/main" id="{263681F6-BA1C-CD3E-0235-713299B2228B}"/>
              </a:ext>
            </a:extLst>
          </p:cNvPr>
          <p:cNvSpPr txBox="1"/>
          <p:nvPr/>
        </p:nvSpPr>
        <p:spPr>
          <a:xfrm>
            <a:off x="6096000" y="2301129"/>
            <a:ext cx="5114167" cy="3088913"/>
          </a:xfrm>
          <a:prstGeom prst="rect">
            <a:avLst/>
          </a:prstGeom>
          <a:noFill/>
          <a:ln w="38100">
            <a:noFill/>
          </a:ln>
        </p:spPr>
        <p:txBody>
          <a:bodyPr wrap="squar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許可される例：</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・「この製品は </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FM4M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を利用しています」</a:t>
            </a: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例：</a:t>
            </a:r>
            <a:b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b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 「</a:t>
            </a:r>
            <a:r>
              <a:rPr kumimoji="1" lang="en" altLang="ja-JP" dirty="0" err="1">
                <a:solidFill>
                  <a:schemeClr val="tx1">
                    <a:lumMod val="75000"/>
                    <a:lumOff val="25000"/>
                  </a:schemeClr>
                </a:solidFill>
                <a:latin typeface="Yu Gothic UI" panose="020B0500000000000000" pitchFamily="34" charset="-128"/>
                <a:ea typeface="Yu Gothic UI" panose="020B0500000000000000" pitchFamily="34" charset="-128"/>
              </a:rPr>
              <a:t>MyApp</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は </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IBM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の </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FM4M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ライブラリを利用しています。」</a:t>
            </a:r>
            <a:b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b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 「この製品の一部は </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FM4M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に基づいています。」</a:t>
            </a: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 出所を説明する目的なら </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OK</a:t>
            </a:r>
          </a:p>
          <a:p>
            <a:pPr algn="l"/>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・ライセンスや著作権表示を含める</a:t>
            </a: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例：</a:t>
            </a:r>
            <a:b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b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 </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NOTICE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ファイルに「</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IBM FM4M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の著作権」と「</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Apache License 2.0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で提供されている」ことを明記</a:t>
            </a: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 正しいライセンス表記は </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OK</a:t>
            </a:r>
          </a:p>
          <a:p>
            <a:pPr algn="l"/>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6" name="テキスト ボックス 5">
            <a:extLst>
              <a:ext uri="{FF2B5EF4-FFF2-40B4-BE49-F238E27FC236}">
                <a16:creationId xmlns:a16="http://schemas.microsoft.com/office/drawing/2014/main" id="{4CE7DD64-659C-EEA2-9020-384EABAFD1FC}"/>
              </a:ext>
            </a:extLst>
          </p:cNvPr>
          <p:cNvSpPr txBox="1"/>
          <p:nvPr/>
        </p:nvSpPr>
        <p:spPr>
          <a:xfrm>
            <a:off x="186117" y="857756"/>
            <a:ext cx="11701083" cy="934478"/>
          </a:xfrm>
          <a:prstGeom prst="rect">
            <a:avLst/>
          </a:prstGeom>
          <a:noFill/>
          <a:ln w="38100">
            <a:noFill/>
          </a:ln>
        </p:spPr>
        <p:txBody>
          <a:bodyPr wrap="squar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原文：</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6.Trademarks:</a:t>
            </a: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本ライセンスは、作品の出所を説明し、</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NOTICE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ファイルの内容を複製する際に合理的かつ慣習的な使用に必要な場合を除き、ライセンサーに商標の使用を許可するものではありません。</a:t>
            </a:r>
          </a:p>
        </p:txBody>
      </p:sp>
      <p:cxnSp>
        <p:nvCxnSpPr>
          <p:cNvPr id="8" name="直線コネクタ 7">
            <a:extLst>
              <a:ext uri="{FF2B5EF4-FFF2-40B4-BE49-F238E27FC236}">
                <a16:creationId xmlns:a16="http://schemas.microsoft.com/office/drawing/2014/main" id="{BD7195D3-9707-1BDB-23A4-B77900EE0DA2}"/>
              </a:ext>
            </a:extLst>
          </p:cNvPr>
          <p:cNvCxnSpPr/>
          <p:nvPr/>
        </p:nvCxnSpPr>
        <p:spPr>
          <a:xfrm>
            <a:off x="334537" y="2598234"/>
            <a:ext cx="447163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E77E51D-DBE5-BB35-66C4-561AEE89E653}"/>
              </a:ext>
            </a:extLst>
          </p:cNvPr>
          <p:cNvCxnSpPr>
            <a:cxnSpLocks/>
          </p:cNvCxnSpPr>
          <p:nvPr/>
        </p:nvCxnSpPr>
        <p:spPr>
          <a:xfrm>
            <a:off x="6202678" y="2598234"/>
            <a:ext cx="477272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6EEAC68D-7168-B681-4C2D-7499E4777F2A}"/>
              </a:ext>
            </a:extLst>
          </p:cNvPr>
          <p:cNvSpPr txBox="1"/>
          <p:nvPr/>
        </p:nvSpPr>
        <p:spPr>
          <a:xfrm>
            <a:off x="234669" y="2012982"/>
            <a:ext cx="3451367" cy="288147"/>
          </a:xfrm>
          <a:prstGeom prst="rect">
            <a:avLst/>
          </a:prstGeom>
          <a:noFill/>
          <a:ln w="38100">
            <a:solidFill>
              <a:schemeClr val="tx1"/>
            </a:solidFill>
          </a:ln>
        </p:spPr>
        <p:txBody>
          <a:bodyPr wrap="non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例えば</a:t>
            </a:r>
            <a:r>
              <a:rPr kumimoji="1" lang="en-US" altLang="ja-JP" dirty="0" err="1">
                <a:solidFill>
                  <a:schemeClr val="tx1">
                    <a:lumMod val="75000"/>
                    <a:lumOff val="25000"/>
                  </a:schemeClr>
                </a:solidFill>
                <a:latin typeface="Yu Gothic UI" panose="020B0500000000000000" pitchFamily="34" charset="-128"/>
                <a:ea typeface="Yu Gothic UI" panose="020B0500000000000000" pitchFamily="34" charset="-128"/>
              </a:rPr>
              <a:t>MyApp</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というプロダクトに使用した場合</a:t>
            </a:r>
          </a:p>
        </p:txBody>
      </p:sp>
    </p:spTree>
    <p:extLst>
      <p:ext uri="{BB962C8B-B14F-4D97-AF65-F5344CB8AC3E}">
        <p14:creationId xmlns:p14="http://schemas.microsoft.com/office/powerpoint/2010/main" val="3639508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0A06013-473D-4D70-64C0-9FEF440EC9B1}"/>
              </a:ext>
            </a:extLst>
          </p:cNvPr>
          <p:cNvSpPr>
            <a:spLocks noGrp="1"/>
          </p:cNvSpPr>
          <p:nvPr>
            <p:ph type="sldNum" idx="12"/>
          </p:nvPr>
        </p:nvSpPr>
        <p:spPr/>
        <p:txBody>
          <a:bodyPr/>
          <a:lstStyle/>
          <a:p>
            <a:fld id="{00000000-1234-1234-1234-123412341234}" type="slidenum">
              <a:rPr lang="en-US" altLang="ja-JP" smtClean="0"/>
              <a:pPr/>
              <a:t>13</a:t>
            </a:fld>
            <a:endParaRPr lang="ja-JP" altLang="en-US" dirty="0"/>
          </a:p>
        </p:txBody>
      </p:sp>
      <p:sp>
        <p:nvSpPr>
          <p:cNvPr id="3" name="タイトル 2">
            <a:extLst>
              <a:ext uri="{FF2B5EF4-FFF2-40B4-BE49-F238E27FC236}">
                <a16:creationId xmlns:a16="http://schemas.microsoft.com/office/drawing/2014/main" id="{4DE8762C-8FDE-B360-919D-6985F500DCDC}"/>
              </a:ext>
            </a:extLst>
          </p:cNvPr>
          <p:cNvSpPr>
            <a:spLocks noGrp="1"/>
          </p:cNvSpPr>
          <p:nvPr>
            <p:ph type="title"/>
          </p:nvPr>
        </p:nvSpPr>
        <p:spPr/>
        <p:txBody>
          <a:bodyPr/>
          <a:lstStyle/>
          <a:p>
            <a:r>
              <a:rPr kumimoji="1" lang="ja-JP" altLang="en-US"/>
              <a:t>手軽に開発できそうなユースケース</a:t>
            </a:r>
          </a:p>
        </p:txBody>
      </p:sp>
      <p:sp>
        <p:nvSpPr>
          <p:cNvPr id="4" name="テキスト ボックス 3">
            <a:extLst>
              <a:ext uri="{FF2B5EF4-FFF2-40B4-BE49-F238E27FC236}">
                <a16:creationId xmlns:a16="http://schemas.microsoft.com/office/drawing/2014/main" id="{57E36F9B-1C65-9393-347C-8B65A0AECEAE}"/>
              </a:ext>
            </a:extLst>
          </p:cNvPr>
          <p:cNvSpPr txBox="1"/>
          <p:nvPr/>
        </p:nvSpPr>
        <p:spPr>
          <a:xfrm>
            <a:off x="135923" y="793019"/>
            <a:ext cx="11920765" cy="2011695"/>
          </a:xfrm>
          <a:prstGeom prst="rect">
            <a:avLst/>
          </a:prstGeom>
          <a:noFill/>
          <a:ln w="38100">
            <a:noFill/>
          </a:ln>
        </p:spPr>
        <p:txBody>
          <a:bodyPr wrap="square" lIns="108000" tIns="36000" rIns="108000" bIns="36000" rtlCol="0" anchor="t" anchorCtr="0">
            <a:spAutoFit/>
          </a:bodyPr>
          <a:lstStyle/>
          <a:p>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対象：</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→コードが得意ではない化学研究者の方</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→分子構造関連のデータを扱っている化学研究者の方（</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IBM</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が公開されている</a:t>
            </a:r>
            <a:r>
              <a:rPr kumimoji="1" lang="en-US" altLang="ja-JP" dirty="0" err="1">
                <a:solidFill>
                  <a:schemeClr val="tx1">
                    <a:lumMod val="75000"/>
                    <a:lumOff val="25000"/>
                  </a:schemeClr>
                </a:solidFill>
                <a:latin typeface="Yu Gothic UI" panose="020B0500000000000000" pitchFamily="34" charset="-128"/>
                <a:ea typeface="Yu Gothic UI" panose="020B0500000000000000" pitchFamily="34" charset="-128"/>
              </a:rPr>
              <a:t>uni</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modal FM</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そのまま使える）</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→データの数が少ない化学研究者の方</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ユースケース：</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FM4M</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から自社</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SMILES</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データの物性予測、自社でモデル構築する必要がない。</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→欠損値の補完は</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FM4M</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メインの特徴ですが、現在公開のモデルは分子グラフ、</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SMILES</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など化学構造関連のインプットしか対応しないため、スペクトル、テキストなどのデータに渡ったマルチモーダルのモデルにはなっていないため、欠損地の補完はまだ期待できないと考えられます。</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712115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8BDC269-36E1-C47F-7039-7BB857DE79DA}"/>
              </a:ext>
            </a:extLst>
          </p:cNvPr>
          <p:cNvSpPr>
            <a:spLocks noGrp="1"/>
          </p:cNvSpPr>
          <p:nvPr>
            <p:ph type="sldNum" idx="12"/>
          </p:nvPr>
        </p:nvSpPr>
        <p:spPr/>
        <p:txBody>
          <a:bodyPr/>
          <a:lstStyle/>
          <a:p>
            <a:fld id="{00000000-1234-1234-1234-123412341234}" type="slidenum">
              <a:rPr lang="en-US" altLang="ja-JP" smtClean="0"/>
              <a:pPr/>
              <a:t>14</a:t>
            </a:fld>
            <a:endParaRPr lang="ja-JP" altLang="en-US" dirty="0"/>
          </a:p>
        </p:txBody>
      </p:sp>
      <p:sp>
        <p:nvSpPr>
          <p:cNvPr id="3" name="タイトル 2">
            <a:extLst>
              <a:ext uri="{FF2B5EF4-FFF2-40B4-BE49-F238E27FC236}">
                <a16:creationId xmlns:a16="http://schemas.microsoft.com/office/drawing/2014/main" id="{82BDBCF5-B929-2B9F-F9FC-05EA3011FC7D}"/>
              </a:ext>
            </a:extLst>
          </p:cNvPr>
          <p:cNvSpPr>
            <a:spLocks noGrp="1"/>
          </p:cNvSpPr>
          <p:nvPr>
            <p:ph type="title"/>
          </p:nvPr>
        </p:nvSpPr>
        <p:spPr/>
        <p:txBody>
          <a:bodyPr/>
          <a:lstStyle/>
          <a:p>
            <a:r>
              <a:rPr kumimoji="1" lang="ja-JP" altLang="en-US"/>
              <a:t>ファインチューニング必要なデータ数？</a:t>
            </a:r>
          </a:p>
        </p:txBody>
      </p:sp>
      <p:graphicFrame>
        <p:nvGraphicFramePr>
          <p:cNvPr id="4" name="表 3">
            <a:extLst>
              <a:ext uri="{FF2B5EF4-FFF2-40B4-BE49-F238E27FC236}">
                <a16:creationId xmlns:a16="http://schemas.microsoft.com/office/drawing/2014/main" id="{08746DE8-3885-1BB0-DD18-75503F0F8531}"/>
              </a:ext>
            </a:extLst>
          </p:cNvPr>
          <p:cNvGraphicFramePr>
            <a:graphicFrameLocks noGrp="1"/>
          </p:cNvGraphicFramePr>
          <p:nvPr>
            <p:extLst>
              <p:ext uri="{D42A27DB-BD31-4B8C-83A1-F6EECF244321}">
                <p14:modId xmlns:p14="http://schemas.microsoft.com/office/powerpoint/2010/main" val="587564149"/>
              </p:ext>
            </p:extLst>
          </p:nvPr>
        </p:nvGraphicFramePr>
        <p:xfrm>
          <a:off x="135923" y="2439683"/>
          <a:ext cx="11621805" cy="1866900"/>
        </p:xfrm>
        <a:graphic>
          <a:graphicData uri="http://schemas.openxmlformats.org/drawingml/2006/table">
            <a:tbl>
              <a:tblPr/>
              <a:tblGrid>
                <a:gridCol w="2324361">
                  <a:extLst>
                    <a:ext uri="{9D8B030D-6E8A-4147-A177-3AD203B41FA5}">
                      <a16:colId xmlns:a16="http://schemas.microsoft.com/office/drawing/2014/main" val="1403234478"/>
                    </a:ext>
                  </a:extLst>
                </a:gridCol>
                <a:gridCol w="2324361">
                  <a:extLst>
                    <a:ext uri="{9D8B030D-6E8A-4147-A177-3AD203B41FA5}">
                      <a16:colId xmlns:a16="http://schemas.microsoft.com/office/drawing/2014/main" val="3107118121"/>
                    </a:ext>
                  </a:extLst>
                </a:gridCol>
                <a:gridCol w="2324361">
                  <a:extLst>
                    <a:ext uri="{9D8B030D-6E8A-4147-A177-3AD203B41FA5}">
                      <a16:colId xmlns:a16="http://schemas.microsoft.com/office/drawing/2014/main" val="2139440045"/>
                    </a:ext>
                  </a:extLst>
                </a:gridCol>
                <a:gridCol w="2324361">
                  <a:extLst>
                    <a:ext uri="{9D8B030D-6E8A-4147-A177-3AD203B41FA5}">
                      <a16:colId xmlns:a16="http://schemas.microsoft.com/office/drawing/2014/main" val="1438354127"/>
                    </a:ext>
                  </a:extLst>
                </a:gridCol>
                <a:gridCol w="2324361">
                  <a:extLst>
                    <a:ext uri="{9D8B030D-6E8A-4147-A177-3AD203B41FA5}">
                      <a16:colId xmlns:a16="http://schemas.microsoft.com/office/drawing/2014/main" val="2687385600"/>
                    </a:ext>
                  </a:extLst>
                </a:gridCol>
              </a:tblGrid>
              <a:tr h="109484">
                <a:tc>
                  <a:txBody>
                    <a:bodyPr/>
                    <a:lstStyle/>
                    <a:p>
                      <a:pPr algn="ctr" fontAlgn="ctr"/>
                      <a:r>
                        <a:rPr lang="en" sz="1200" b="0" i="0" u="none" strike="noStrike" dirty="0" err="1">
                          <a:solidFill>
                            <a:srgbClr val="000000"/>
                          </a:solidFill>
                          <a:effectLst/>
                          <a:latin typeface="游ゴシック" panose="020B0400000000000000" pitchFamily="34" charset="-128"/>
                          <a:ea typeface="游ゴシック" panose="020B0400000000000000" pitchFamily="34" charset="-128"/>
                        </a:rPr>
                        <a:t>モデル</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link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Train data amount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Fine tuning data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err="1">
                          <a:solidFill>
                            <a:srgbClr val="000000"/>
                          </a:solidFill>
                          <a:effectLst/>
                          <a:latin typeface="游ゴシック" panose="020B0400000000000000" pitchFamily="34" charset="-128"/>
                          <a:ea typeface="游ゴシック" panose="020B0400000000000000" pitchFamily="34" charset="-128"/>
                        </a:rPr>
                        <a:t>予測モデル種類</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6089481"/>
                  </a:ext>
                </a:extLst>
              </a:tr>
              <a:tr h="317613">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SMILES-BERT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https://</a:t>
                      </a:r>
                      <a:r>
                        <a:rPr lang="en" sz="1200" b="0" i="0" u="none" strike="noStrike" dirty="0" err="1">
                          <a:solidFill>
                            <a:srgbClr val="000000"/>
                          </a:solidFill>
                          <a:effectLst/>
                          <a:latin typeface="游ゴシック" panose="020B0400000000000000" pitchFamily="34" charset="-128"/>
                          <a:ea typeface="游ゴシック" panose="020B0400000000000000" pitchFamily="34" charset="-128"/>
                        </a:rPr>
                        <a:t>par.nsf.gov</a:t>
                      </a: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/servlets/purl/10168888?utm_source=</a:t>
                      </a:r>
                      <a:r>
                        <a:rPr lang="en" sz="1200" b="0" i="0" u="none" strike="noStrike" dirty="0" err="1">
                          <a:solidFill>
                            <a:srgbClr val="000000"/>
                          </a:solidFill>
                          <a:effectLst/>
                          <a:latin typeface="游ゴシック" panose="020B0400000000000000" pitchFamily="34" charset="-128"/>
                          <a:ea typeface="游ゴシック" panose="020B0400000000000000" pitchFamily="34" charset="-128"/>
                        </a:rPr>
                        <a:t>chatgpt.com</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1870</a:t>
                      </a:r>
                      <a:r>
                        <a:rPr lang="en" altLang="ja-JP" sz="1200" b="0" i="0" u="none" strike="noStrike" dirty="0">
                          <a:solidFill>
                            <a:srgbClr val="000000"/>
                          </a:solidFill>
                          <a:effectLst/>
                          <a:latin typeface="游ゴシック" panose="020B0400000000000000" pitchFamily="34" charset="-128"/>
                          <a:ea typeface="+mn-ea"/>
                        </a:rPr>
                        <a:t>万</a:t>
                      </a: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 SMILES (ZINC database)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err="1">
                          <a:solidFill>
                            <a:srgbClr val="000000"/>
                          </a:solidFill>
                          <a:effectLst/>
                          <a:latin typeface="游ゴシック" panose="020B0400000000000000" pitchFamily="34" charset="-128"/>
                          <a:ea typeface="游ゴシック" panose="020B0400000000000000" pitchFamily="34" charset="-128"/>
                        </a:rPr>
                        <a:t>分類、回帰</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881772"/>
                  </a:ext>
                </a:extLst>
              </a:tr>
              <a:tr h="421677">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MTL-BERT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sz="1200" b="0" i="0" u="none" strike="noStrike">
                          <a:solidFill>
                            <a:srgbClr val="000000"/>
                          </a:solidFill>
                          <a:effectLst/>
                          <a:latin typeface="游ゴシック" panose="020B0400000000000000" pitchFamily="34" charset="-128"/>
                          <a:ea typeface="游ゴシック" panose="020B0400000000000000" pitchFamily="34" charset="-128"/>
                        </a:rPr>
                        <a:t>https://pmc.ncbi.nlm.nih.gov/articles/PMC11404312/?utm_source=chatgpt.com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170</a:t>
                      </a:r>
                      <a:r>
                        <a:rPr lang="en" altLang="ja-JP" sz="1200" b="0" i="0" u="none" strike="noStrike" dirty="0">
                          <a:solidFill>
                            <a:srgbClr val="000000"/>
                          </a:solidFill>
                          <a:effectLst/>
                          <a:latin typeface="游ゴシック" panose="020B0400000000000000" pitchFamily="34" charset="-128"/>
                          <a:ea typeface="+mn-ea"/>
                        </a:rPr>
                        <a:t>万</a:t>
                      </a: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 SMILES (</a:t>
                      </a:r>
                      <a:r>
                        <a:rPr lang="en" sz="1200" b="0" i="0" u="none" strike="noStrike" dirty="0" err="1">
                          <a:solidFill>
                            <a:srgbClr val="000000"/>
                          </a:solidFill>
                          <a:effectLst/>
                          <a:latin typeface="游ゴシック" panose="020B0400000000000000" pitchFamily="34" charset="-128"/>
                          <a:ea typeface="游ゴシック" panose="020B0400000000000000" pitchFamily="34" charset="-128"/>
                        </a:rPr>
                        <a:t>ChEMBL</a:t>
                      </a: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Mostly </a:t>
                      </a:r>
                      <a:r>
                        <a:rPr lang="en" sz="1200" b="0" i="0" u="none" strike="noStrike" dirty="0" err="1">
                          <a:solidFill>
                            <a:srgbClr val="000000"/>
                          </a:solidFill>
                          <a:effectLst/>
                          <a:latin typeface="游ゴシック" panose="020B0400000000000000" pitchFamily="34" charset="-128"/>
                          <a:ea typeface="游ゴシック" panose="020B0400000000000000" pitchFamily="34" charset="-128"/>
                        </a:rPr>
                        <a:t>分類</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4035909"/>
                  </a:ext>
                </a:extLst>
              </a:tr>
              <a:tr h="421677">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SPT (SMILES-to-Properties-Transformer)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sz="1200" b="0" i="0" u="none" strike="noStrike">
                          <a:solidFill>
                            <a:srgbClr val="000000"/>
                          </a:solidFill>
                          <a:effectLst/>
                          <a:latin typeface="游ゴシック" panose="020B0400000000000000" pitchFamily="34" charset="-128"/>
                          <a:ea typeface="游ゴシック" panose="020B0400000000000000" pitchFamily="34" charset="-128"/>
                        </a:rPr>
                        <a:t>https://pubs.rsc.org/en/content/articlehtml/2022/dd/d2dd00058j?utm_source=chatgpt.com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1000万 SMILES (COSMO-RS)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a:solidFill>
                            <a:srgbClr val="000000"/>
                          </a:solidFill>
                          <a:effectLst/>
                          <a:latin typeface="游ゴシック" panose="020B0400000000000000" pitchFamily="34" charset="-128"/>
                          <a:ea typeface="游ゴシック" panose="020B0400000000000000" pitchFamily="34" charset="-128"/>
                        </a:rPr>
                        <a:t>20,870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sz="1200" b="0" i="0" u="none" strike="noStrike" dirty="0" err="1">
                          <a:solidFill>
                            <a:srgbClr val="000000"/>
                          </a:solidFill>
                          <a:effectLst/>
                          <a:latin typeface="游ゴシック" panose="020B0400000000000000" pitchFamily="34" charset="-128"/>
                          <a:ea typeface="游ゴシック" panose="020B0400000000000000" pitchFamily="34" charset="-128"/>
                        </a:rPr>
                        <a:t>回帰</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1842099"/>
                  </a:ext>
                </a:extLst>
              </a:tr>
            </a:tbl>
          </a:graphicData>
        </a:graphic>
      </p:graphicFrame>
      <p:sp>
        <p:nvSpPr>
          <p:cNvPr id="5" name="テキスト ボックス 4">
            <a:extLst>
              <a:ext uri="{FF2B5EF4-FFF2-40B4-BE49-F238E27FC236}">
                <a16:creationId xmlns:a16="http://schemas.microsoft.com/office/drawing/2014/main" id="{D848BB7C-E01F-F489-8C9D-300B675752D6}"/>
              </a:ext>
            </a:extLst>
          </p:cNvPr>
          <p:cNvSpPr txBox="1"/>
          <p:nvPr/>
        </p:nvSpPr>
        <p:spPr>
          <a:xfrm>
            <a:off x="153749" y="784927"/>
            <a:ext cx="11902939" cy="503237"/>
          </a:xfrm>
          <a:prstGeom prst="rect">
            <a:avLst/>
          </a:prstGeom>
          <a:noFill/>
          <a:ln w="38100">
            <a:noFill/>
          </a:ln>
        </p:spPr>
        <p:txBody>
          <a:bodyPr wrap="squar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実際</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Downstream Task</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のモデルのタイプ、ファインチューニングのデータの多様性にもよりますが、論文によりますと</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100</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以下から数万データまでファインチューニングするケースもあります。</a:t>
            </a:r>
          </a:p>
        </p:txBody>
      </p:sp>
    </p:spTree>
    <p:extLst>
      <p:ext uri="{BB962C8B-B14F-4D97-AF65-F5344CB8AC3E}">
        <p14:creationId xmlns:p14="http://schemas.microsoft.com/office/powerpoint/2010/main" val="3051885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C718F60-B32F-A455-AEA7-89B3A420FC06}"/>
              </a:ext>
            </a:extLst>
          </p:cNvPr>
          <p:cNvSpPr>
            <a:spLocks noGrp="1"/>
          </p:cNvSpPr>
          <p:nvPr>
            <p:ph type="sldNum" idx="12"/>
          </p:nvPr>
        </p:nvSpPr>
        <p:spPr/>
        <p:txBody>
          <a:bodyPr/>
          <a:lstStyle/>
          <a:p>
            <a:fld id="{00000000-1234-1234-1234-123412341234}" type="slidenum">
              <a:rPr lang="en-US" altLang="ja-JP" smtClean="0"/>
              <a:pPr/>
              <a:t>15</a:t>
            </a:fld>
            <a:endParaRPr lang="ja-JP" altLang="en-US" dirty="0"/>
          </a:p>
        </p:txBody>
      </p:sp>
      <p:sp>
        <p:nvSpPr>
          <p:cNvPr id="3" name="タイトル 2">
            <a:extLst>
              <a:ext uri="{FF2B5EF4-FFF2-40B4-BE49-F238E27FC236}">
                <a16:creationId xmlns:a16="http://schemas.microsoft.com/office/drawing/2014/main" id="{A87097B8-EA14-439E-B7CF-A2FCEDA59619}"/>
              </a:ext>
            </a:extLst>
          </p:cNvPr>
          <p:cNvSpPr>
            <a:spLocks noGrp="1"/>
          </p:cNvSpPr>
          <p:nvPr>
            <p:ph type="title"/>
          </p:nvPr>
        </p:nvSpPr>
        <p:spPr>
          <a:xfrm>
            <a:off x="114107" y="3177381"/>
            <a:ext cx="9436293" cy="503237"/>
          </a:xfrm>
        </p:spPr>
        <p:txBody>
          <a:bodyPr/>
          <a:lstStyle/>
          <a:p>
            <a:r>
              <a:rPr kumimoji="1" lang="ja-JP" altLang="en-US"/>
              <a:t>補足情報</a:t>
            </a:r>
          </a:p>
        </p:txBody>
      </p:sp>
    </p:spTree>
    <p:extLst>
      <p:ext uri="{BB962C8B-B14F-4D97-AF65-F5344CB8AC3E}">
        <p14:creationId xmlns:p14="http://schemas.microsoft.com/office/powerpoint/2010/main" val="3473028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A1308C7-D420-D135-0FCB-644D8CE36EBF}"/>
              </a:ext>
            </a:extLst>
          </p:cNvPr>
          <p:cNvSpPr>
            <a:spLocks noGrp="1"/>
          </p:cNvSpPr>
          <p:nvPr>
            <p:ph type="title"/>
          </p:nvPr>
        </p:nvSpPr>
        <p:spPr/>
        <p:txBody>
          <a:bodyPr/>
          <a:lstStyle/>
          <a:p>
            <a:r>
              <a:rPr lang="en" altLang="ja-JP" dirty="0"/>
              <a:t>SMILES-based Transformer Encoder-Decoder (SMILES-TED)</a:t>
            </a:r>
            <a:endParaRPr lang="ja-JP" altLang="en-US"/>
          </a:p>
        </p:txBody>
      </p:sp>
      <p:pic>
        <p:nvPicPr>
          <p:cNvPr id="2" name="図 1">
            <a:extLst>
              <a:ext uri="{FF2B5EF4-FFF2-40B4-BE49-F238E27FC236}">
                <a16:creationId xmlns:a16="http://schemas.microsoft.com/office/drawing/2014/main" id="{CBC43F63-2A48-14E3-486C-12169DE9D1A1}"/>
              </a:ext>
            </a:extLst>
          </p:cNvPr>
          <p:cNvPicPr>
            <a:picLocks noChangeAspect="1"/>
          </p:cNvPicPr>
          <p:nvPr/>
        </p:nvPicPr>
        <p:blipFill>
          <a:blip r:embed="rId2"/>
          <a:stretch>
            <a:fillRect/>
          </a:stretch>
        </p:blipFill>
        <p:spPr>
          <a:xfrm>
            <a:off x="3252544" y="844188"/>
            <a:ext cx="8594196" cy="2813411"/>
          </a:xfrm>
          <a:prstGeom prst="rect">
            <a:avLst/>
          </a:prstGeom>
        </p:spPr>
      </p:pic>
      <p:sp>
        <p:nvSpPr>
          <p:cNvPr id="3" name="テキスト ボックス 2">
            <a:extLst>
              <a:ext uri="{FF2B5EF4-FFF2-40B4-BE49-F238E27FC236}">
                <a16:creationId xmlns:a16="http://schemas.microsoft.com/office/drawing/2014/main" id="{7B38351D-5B9D-F268-E61C-644BC7D12671}"/>
              </a:ext>
            </a:extLst>
          </p:cNvPr>
          <p:cNvSpPr txBox="1"/>
          <p:nvPr/>
        </p:nvSpPr>
        <p:spPr>
          <a:xfrm>
            <a:off x="255879" y="3429000"/>
            <a:ext cx="4898748" cy="2658026"/>
          </a:xfrm>
          <a:prstGeom prst="rect">
            <a:avLst/>
          </a:prstGeom>
          <a:noFill/>
          <a:ln w="38100">
            <a:noFill/>
          </a:ln>
        </p:spPr>
        <p:txBody>
          <a:bodyPr wrap="squar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特徴：</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SMILES</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データで学習。</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Transformer Encoder Decoder</a:t>
            </a:r>
          </a:p>
          <a:p>
            <a:pPr algn="l"/>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用途：</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物性予測</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分子生成</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User</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バイヤー</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&amp;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サプライヤーが該当する。バイヤーのメリットが大きめ。</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製薬関連業者</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7" name="テキスト ボックス 6">
            <a:extLst>
              <a:ext uri="{FF2B5EF4-FFF2-40B4-BE49-F238E27FC236}">
                <a16:creationId xmlns:a16="http://schemas.microsoft.com/office/drawing/2014/main" id="{95AF6F38-4992-B98F-D032-FF03EDF7E646}"/>
              </a:ext>
            </a:extLst>
          </p:cNvPr>
          <p:cNvSpPr txBox="1"/>
          <p:nvPr/>
        </p:nvSpPr>
        <p:spPr>
          <a:xfrm>
            <a:off x="3327851" y="2661791"/>
            <a:ext cx="998385" cy="767209"/>
          </a:xfrm>
          <a:prstGeom prst="rect">
            <a:avLst/>
          </a:prstGeom>
          <a:noFill/>
          <a:ln w="38100">
            <a:noFill/>
          </a:ln>
        </p:spPr>
        <p:txBody>
          <a:bodyPr wrap="square">
            <a:spAutoFit/>
          </a:bodyPr>
          <a:lstStyle/>
          <a:p>
            <a:r>
              <a:rPr lang="en" altLang="ja-JP" dirty="0">
                <a:solidFill>
                  <a:srgbClr val="FF0000"/>
                </a:solidFill>
              </a:rPr>
              <a:t>91 million SMILES samples</a:t>
            </a:r>
            <a:endParaRPr lang="ja-JP" altLang="en-US">
              <a:solidFill>
                <a:srgbClr val="FF0000"/>
              </a:solidFill>
            </a:endParaRPr>
          </a:p>
        </p:txBody>
      </p:sp>
    </p:spTree>
    <p:extLst>
      <p:ext uri="{BB962C8B-B14F-4D97-AF65-F5344CB8AC3E}">
        <p14:creationId xmlns:p14="http://schemas.microsoft.com/office/powerpoint/2010/main" val="1983794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325E801-7496-7B71-3271-90C155CA4C05}"/>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3EC2334A-BD06-DC85-C1DA-D07DF94E96D3}"/>
              </a:ext>
            </a:extLst>
          </p:cNvPr>
          <p:cNvSpPr>
            <a:spLocks noGrp="1"/>
          </p:cNvSpPr>
          <p:nvPr>
            <p:ph type="title"/>
          </p:nvPr>
        </p:nvSpPr>
        <p:spPr/>
        <p:txBody>
          <a:bodyPr/>
          <a:lstStyle/>
          <a:p>
            <a:r>
              <a:rPr lang="en-US" altLang="ja-JP" dirty="0"/>
              <a:t>SELFIES-based Transformer Encoder-Decoder (SELFIES-TED)</a:t>
            </a:r>
            <a:endParaRPr lang="ja-JP" altLang="en-US"/>
          </a:p>
        </p:txBody>
      </p:sp>
      <p:pic>
        <p:nvPicPr>
          <p:cNvPr id="7" name="図 6" descr="ダイアグラム&#10;&#10;AI によって生成されたコンテンツは間違っている可能性があります。">
            <a:extLst>
              <a:ext uri="{FF2B5EF4-FFF2-40B4-BE49-F238E27FC236}">
                <a16:creationId xmlns:a16="http://schemas.microsoft.com/office/drawing/2014/main" id="{808FC5F1-2548-72DF-794B-E2E13BFA63CE}"/>
              </a:ext>
            </a:extLst>
          </p:cNvPr>
          <p:cNvPicPr>
            <a:picLocks noChangeAspect="1"/>
          </p:cNvPicPr>
          <p:nvPr/>
        </p:nvPicPr>
        <p:blipFill>
          <a:blip r:embed="rId2"/>
          <a:stretch>
            <a:fillRect/>
          </a:stretch>
        </p:blipFill>
        <p:spPr>
          <a:xfrm>
            <a:off x="5449329" y="1011090"/>
            <a:ext cx="6159069" cy="3221045"/>
          </a:xfrm>
          <a:prstGeom prst="rect">
            <a:avLst/>
          </a:prstGeom>
        </p:spPr>
      </p:pic>
      <p:sp>
        <p:nvSpPr>
          <p:cNvPr id="2" name="テキスト ボックス 1">
            <a:extLst>
              <a:ext uri="{FF2B5EF4-FFF2-40B4-BE49-F238E27FC236}">
                <a16:creationId xmlns:a16="http://schemas.microsoft.com/office/drawing/2014/main" id="{CEECD8ED-48B5-767C-C470-845898442751}"/>
              </a:ext>
            </a:extLst>
          </p:cNvPr>
          <p:cNvSpPr txBox="1"/>
          <p:nvPr/>
        </p:nvSpPr>
        <p:spPr>
          <a:xfrm>
            <a:off x="255879" y="3429000"/>
            <a:ext cx="4898748" cy="2658026"/>
          </a:xfrm>
          <a:prstGeom prst="rect">
            <a:avLst/>
          </a:prstGeom>
          <a:noFill/>
          <a:ln w="38100">
            <a:noFill/>
          </a:ln>
        </p:spPr>
        <p:txBody>
          <a:bodyPr wrap="squar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特徴：</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SMILES</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を</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SELFIES</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で変換し学習。</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Transformer Encoder Decoder</a:t>
            </a:r>
          </a:p>
          <a:p>
            <a:pPr algn="l"/>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用途：</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物性予測</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分子生成</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User</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バイヤー</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&amp;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サプライヤーが該当する。バイヤーのメリットが大きめ。</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製薬関連業者</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5" name="四角形吹き出し 4">
            <a:extLst>
              <a:ext uri="{FF2B5EF4-FFF2-40B4-BE49-F238E27FC236}">
                <a16:creationId xmlns:a16="http://schemas.microsoft.com/office/drawing/2014/main" id="{CDDEE305-1DFE-E399-100F-E97012770A76}"/>
              </a:ext>
            </a:extLst>
          </p:cNvPr>
          <p:cNvSpPr/>
          <p:nvPr/>
        </p:nvSpPr>
        <p:spPr>
          <a:xfrm>
            <a:off x="2220063" y="1011090"/>
            <a:ext cx="2032795" cy="1291066"/>
          </a:xfrm>
          <a:prstGeom prst="wedgeRectCallout">
            <a:avLst>
              <a:gd name="adj1" fmla="val 118869"/>
              <a:gd name="adj2" fmla="val 100808"/>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a:solidFill>
                  <a:sysClr val="windowText" lastClr="000000"/>
                </a:solidFill>
              </a:rPr>
              <a:t>SELFIES</a:t>
            </a:r>
            <a:r>
              <a:rPr kumimoji="1" lang="ja-JP" altLang="en-US">
                <a:solidFill>
                  <a:sysClr val="windowText" lastClr="000000"/>
                </a:solidFill>
              </a:rPr>
              <a:t>は分子生成において、</a:t>
            </a:r>
            <a:r>
              <a:rPr kumimoji="1" lang="en-US" altLang="ja-JP" dirty="0">
                <a:solidFill>
                  <a:sysClr val="windowText" lastClr="000000"/>
                </a:solidFill>
              </a:rPr>
              <a:t>SMILES</a:t>
            </a:r>
            <a:r>
              <a:rPr kumimoji="1" lang="ja-JP" altLang="en-US">
                <a:solidFill>
                  <a:sysClr val="windowText" lastClr="000000"/>
                </a:solidFill>
              </a:rPr>
              <a:t>よりロバストな分子を生成できる化学分子のテキスト表現です。</a:t>
            </a:r>
          </a:p>
        </p:txBody>
      </p:sp>
    </p:spTree>
    <p:extLst>
      <p:ext uri="{BB962C8B-B14F-4D97-AF65-F5344CB8AC3E}">
        <p14:creationId xmlns:p14="http://schemas.microsoft.com/office/powerpoint/2010/main" val="3195847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613136-8FAC-D3B6-7471-7A715CA25DC0}"/>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691EFF87-BFF3-144B-981C-ABC9BB2CD902}"/>
              </a:ext>
            </a:extLst>
          </p:cNvPr>
          <p:cNvSpPr>
            <a:spLocks noGrp="1"/>
          </p:cNvSpPr>
          <p:nvPr>
            <p:ph type="title"/>
          </p:nvPr>
        </p:nvSpPr>
        <p:spPr/>
        <p:txBody>
          <a:bodyPr/>
          <a:lstStyle/>
          <a:p>
            <a:r>
              <a:rPr lang="en-US" altLang="ja-JP" dirty="0"/>
              <a:t>SMILES-based Mamba-based encoder-decoder model (SMI-SSED)</a:t>
            </a:r>
            <a:endParaRPr lang="ja-JP" altLang="en-US"/>
          </a:p>
        </p:txBody>
      </p:sp>
      <p:pic>
        <p:nvPicPr>
          <p:cNvPr id="2" name="図 1">
            <a:extLst>
              <a:ext uri="{FF2B5EF4-FFF2-40B4-BE49-F238E27FC236}">
                <a16:creationId xmlns:a16="http://schemas.microsoft.com/office/drawing/2014/main" id="{C700E9A1-1699-41D8-E26B-FF706C10B24A}"/>
              </a:ext>
            </a:extLst>
          </p:cNvPr>
          <p:cNvPicPr>
            <a:picLocks noChangeAspect="1"/>
          </p:cNvPicPr>
          <p:nvPr/>
        </p:nvPicPr>
        <p:blipFill>
          <a:blip r:embed="rId2"/>
          <a:stretch>
            <a:fillRect/>
          </a:stretch>
        </p:blipFill>
        <p:spPr>
          <a:xfrm>
            <a:off x="4323851" y="1438483"/>
            <a:ext cx="7660122" cy="2146295"/>
          </a:xfrm>
          <a:prstGeom prst="rect">
            <a:avLst/>
          </a:prstGeom>
        </p:spPr>
      </p:pic>
      <p:sp>
        <p:nvSpPr>
          <p:cNvPr id="3" name="テキスト ボックス 2">
            <a:extLst>
              <a:ext uri="{FF2B5EF4-FFF2-40B4-BE49-F238E27FC236}">
                <a16:creationId xmlns:a16="http://schemas.microsoft.com/office/drawing/2014/main" id="{AC2311A6-0121-8012-9D63-57014E49816C}"/>
              </a:ext>
            </a:extLst>
          </p:cNvPr>
          <p:cNvSpPr txBox="1"/>
          <p:nvPr/>
        </p:nvSpPr>
        <p:spPr>
          <a:xfrm>
            <a:off x="5700568" y="905323"/>
            <a:ext cx="4108598" cy="288147"/>
          </a:xfrm>
          <a:prstGeom prst="rect">
            <a:avLst/>
          </a:prstGeom>
          <a:noFill/>
          <a:ln w="38100">
            <a:noFill/>
          </a:ln>
        </p:spPr>
        <p:txBody>
          <a:bodyPr wrap="none" lIns="108000" tIns="36000" rIns="108000" bIns="36000" rtlCol="0" anchor="t" anchorCtr="0">
            <a:spAutoFit/>
          </a:bodyPr>
          <a:lstStyle/>
          <a:p>
            <a:pPr algn="l"/>
            <a:r>
              <a:rPr lang="en" altLang="ja-JP" dirty="0">
                <a:solidFill>
                  <a:srgbClr val="FF0000"/>
                </a:solidFill>
              </a:rPr>
              <a:t>Structured state space sequence models (SSMs)</a:t>
            </a:r>
            <a:endParaRPr kumimoji="1" lang="ja-JP" altLang="en-US">
              <a:solidFill>
                <a:srgbClr val="FF0000"/>
              </a:solidFill>
              <a:latin typeface="Yu Gothic UI" panose="020B0500000000000000" pitchFamily="34" charset="-128"/>
              <a:ea typeface="Yu Gothic UI" panose="020B0500000000000000" pitchFamily="34" charset="-128"/>
            </a:endParaRPr>
          </a:p>
        </p:txBody>
      </p:sp>
      <p:cxnSp>
        <p:nvCxnSpPr>
          <p:cNvPr id="7" name="直線矢印コネクタ 6">
            <a:extLst>
              <a:ext uri="{FF2B5EF4-FFF2-40B4-BE49-F238E27FC236}">
                <a16:creationId xmlns:a16="http://schemas.microsoft.com/office/drawing/2014/main" id="{F351FCDD-1F6A-FE7C-1256-AE2DA3D50045}"/>
              </a:ext>
            </a:extLst>
          </p:cNvPr>
          <p:cNvCxnSpPr/>
          <p:nvPr/>
        </p:nvCxnSpPr>
        <p:spPr>
          <a:xfrm>
            <a:off x="8071542" y="1193470"/>
            <a:ext cx="0" cy="657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16AB318-5453-FB23-ACDB-808D11BDBF7F}"/>
              </a:ext>
            </a:extLst>
          </p:cNvPr>
          <p:cNvSpPr txBox="1"/>
          <p:nvPr/>
        </p:nvSpPr>
        <p:spPr>
          <a:xfrm>
            <a:off x="255878" y="3137687"/>
            <a:ext cx="7815653" cy="3519801"/>
          </a:xfrm>
          <a:prstGeom prst="rect">
            <a:avLst/>
          </a:prstGeom>
          <a:noFill/>
          <a:ln w="38100">
            <a:noFill/>
          </a:ln>
        </p:spPr>
        <p:txBody>
          <a:bodyPr wrap="squar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特徴：</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SMILES</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データで学習。</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Mamba model</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を使用。</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Mamba</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特徴：</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　</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Attention</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や</a:t>
            </a:r>
            <a:r>
              <a:rPr kumimoji="1" lang="en-US" altLang="ja-JP" dirty="0" err="1">
                <a:solidFill>
                  <a:schemeClr val="tx1">
                    <a:lumMod val="75000"/>
                    <a:lumOff val="25000"/>
                  </a:schemeClr>
                </a:solidFill>
                <a:latin typeface="Yu Gothic UI" panose="020B0500000000000000" pitchFamily="34" charset="-128"/>
                <a:ea typeface="Yu Gothic UI" panose="020B0500000000000000" pitchFamily="34" charset="-128"/>
              </a:rPr>
              <a:t>MLPBlock</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を持たない簡素化されたアーキテクチャ</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・高速な推論（</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Transformer</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の約</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5</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倍）</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a:t>
            </a:r>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rPr>
              <a:t>GPU</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メモリ最適化</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用途：</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物性予測</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分子生成</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収率予測</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User</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バイヤー</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&amp;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サプライヤーが該当する。バイヤーのメリットが大きめ。</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製薬関連業者</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60457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61674-3CB1-0813-65C3-9D9371AAC11D}"/>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0C6C2726-B3D6-0E3E-F129-676CF9930D75}"/>
              </a:ext>
            </a:extLst>
          </p:cNvPr>
          <p:cNvSpPr>
            <a:spLocks noGrp="1"/>
          </p:cNvSpPr>
          <p:nvPr>
            <p:ph type="title"/>
          </p:nvPr>
        </p:nvSpPr>
        <p:spPr/>
        <p:txBody>
          <a:bodyPr/>
          <a:lstStyle/>
          <a:p>
            <a:r>
              <a:rPr lang="en-US" altLang="ja-JP" dirty="0"/>
              <a:t>Model Architecture</a:t>
            </a:r>
            <a:endParaRPr lang="ja-JP" altLang="en-US"/>
          </a:p>
        </p:txBody>
      </p:sp>
      <p:pic>
        <p:nvPicPr>
          <p:cNvPr id="2" name="図 1">
            <a:extLst>
              <a:ext uri="{FF2B5EF4-FFF2-40B4-BE49-F238E27FC236}">
                <a16:creationId xmlns:a16="http://schemas.microsoft.com/office/drawing/2014/main" id="{05269358-3A5C-2769-B8E3-AFE9B7472F52}"/>
              </a:ext>
            </a:extLst>
          </p:cNvPr>
          <p:cNvPicPr>
            <a:picLocks noChangeAspect="1"/>
          </p:cNvPicPr>
          <p:nvPr/>
        </p:nvPicPr>
        <p:blipFill>
          <a:blip r:embed="rId3"/>
          <a:stretch>
            <a:fillRect/>
          </a:stretch>
        </p:blipFill>
        <p:spPr>
          <a:xfrm>
            <a:off x="736785" y="848788"/>
            <a:ext cx="10718430" cy="4566064"/>
          </a:xfrm>
          <a:prstGeom prst="rect">
            <a:avLst/>
          </a:prstGeom>
        </p:spPr>
      </p:pic>
      <p:sp>
        <p:nvSpPr>
          <p:cNvPr id="6" name="テキスト ボックス 5">
            <a:extLst>
              <a:ext uri="{FF2B5EF4-FFF2-40B4-BE49-F238E27FC236}">
                <a16:creationId xmlns:a16="http://schemas.microsoft.com/office/drawing/2014/main" id="{36CDCB93-3B8F-3A45-3709-6F2C0C3897E1}"/>
              </a:ext>
            </a:extLst>
          </p:cNvPr>
          <p:cNvSpPr txBox="1"/>
          <p:nvPr/>
        </p:nvSpPr>
        <p:spPr>
          <a:xfrm>
            <a:off x="543297" y="6257287"/>
            <a:ext cx="7365670" cy="307777"/>
          </a:xfrm>
          <a:prstGeom prst="rect">
            <a:avLst/>
          </a:prstGeom>
          <a:noFill/>
          <a:ln w="38100">
            <a:noFill/>
          </a:ln>
        </p:spPr>
        <p:txBody>
          <a:bodyPr wrap="square">
            <a:spAutoFit/>
          </a:bodyPr>
          <a:lstStyle/>
          <a:p>
            <a:r>
              <a:rPr lang="ja-JP" altLang="en-US">
                <a:hlinkClick r:id="rId4"/>
              </a:rPr>
              <a:t>https://huggingface.co/collections/ibm/materials-673465deacbdf38d9c0c6303</a:t>
            </a:r>
            <a:endParaRPr lang="en-US" altLang="ja-JP" dirty="0"/>
          </a:p>
        </p:txBody>
      </p:sp>
      <p:sp>
        <p:nvSpPr>
          <p:cNvPr id="3" name="テキスト ボックス 2">
            <a:extLst>
              <a:ext uri="{FF2B5EF4-FFF2-40B4-BE49-F238E27FC236}">
                <a16:creationId xmlns:a16="http://schemas.microsoft.com/office/drawing/2014/main" id="{3F22C358-9C05-0D3D-2DB6-B47E1C24E548}"/>
              </a:ext>
            </a:extLst>
          </p:cNvPr>
          <p:cNvSpPr txBox="1"/>
          <p:nvPr/>
        </p:nvSpPr>
        <p:spPr>
          <a:xfrm>
            <a:off x="2382368" y="5658451"/>
            <a:ext cx="973124" cy="288147"/>
          </a:xfrm>
          <a:prstGeom prst="rect">
            <a:avLst/>
          </a:prstGeom>
          <a:noFill/>
          <a:ln w="38100">
            <a:noFill/>
          </a:ln>
        </p:spPr>
        <p:txBody>
          <a:bodyPr wrap="non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単独の</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FM</a:t>
            </a:r>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8" name="上矢印 7">
            <a:extLst>
              <a:ext uri="{FF2B5EF4-FFF2-40B4-BE49-F238E27FC236}">
                <a16:creationId xmlns:a16="http://schemas.microsoft.com/office/drawing/2014/main" id="{9C15325F-882B-7F01-FAB3-CF9C407E27DD}"/>
              </a:ext>
            </a:extLst>
          </p:cNvPr>
          <p:cNvSpPr/>
          <p:nvPr/>
        </p:nvSpPr>
        <p:spPr>
          <a:xfrm>
            <a:off x="2754630" y="5154417"/>
            <a:ext cx="228600" cy="32752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23BB881-0F3E-8D33-8D97-3C38EC76C4A2}"/>
              </a:ext>
            </a:extLst>
          </p:cNvPr>
          <p:cNvSpPr txBox="1"/>
          <p:nvPr/>
        </p:nvSpPr>
        <p:spPr>
          <a:xfrm>
            <a:off x="4849340" y="5662927"/>
            <a:ext cx="2362990" cy="719034"/>
          </a:xfrm>
          <a:prstGeom prst="rect">
            <a:avLst/>
          </a:prstGeom>
          <a:noFill/>
          <a:ln w="38100">
            <a:noFill/>
          </a:ln>
        </p:spPr>
        <p:txBody>
          <a:bodyPr wrap="squar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複数の</a:t>
            </a:r>
            <a:r>
              <a:rPr kumimoji="1" lang="en-US" altLang="ja-JP" dirty="0" err="1">
                <a:solidFill>
                  <a:schemeClr val="tx1">
                    <a:lumMod val="75000"/>
                    <a:lumOff val="25000"/>
                  </a:schemeClr>
                </a:solidFill>
                <a:latin typeface="Yu Gothic UI" panose="020B0500000000000000" pitchFamily="34" charset="-128"/>
                <a:ea typeface="Yu Gothic UI" panose="020B0500000000000000" pitchFamily="34" charset="-128"/>
              </a:rPr>
              <a:t>uni</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-modal FM</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から融合した潜在空間を持つ融合</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FM</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を作成</a:t>
            </a:r>
          </a:p>
        </p:txBody>
      </p:sp>
      <p:sp>
        <p:nvSpPr>
          <p:cNvPr id="10" name="上矢印 9">
            <a:extLst>
              <a:ext uri="{FF2B5EF4-FFF2-40B4-BE49-F238E27FC236}">
                <a16:creationId xmlns:a16="http://schemas.microsoft.com/office/drawing/2014/main" id="{BAF1CA87-42E2-AB17-0940-18E2848839DD}"/>
              </a:ext>
            </a:extLst>
          </p:cNvPr>
          <p:cNvSpPr/>
          <p:nvPr/>
        </p:nvSpPr>
        <p:spPr>
          <a:xfrm>
            <a:off x="5863590" y="5158893"/>
            <a:ext cx="228600" cy="32752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E229714-21A0-8CBF-CB30-9D84BE7022C2}"/>
              </a:ext>
            </a:extLst>
          </p:cNvPr>
          <p:cNvSpPr txBox="1"/>
          <p:nvPr/>
        </p:nvSpPr>
        <p:spPr>
          <a:xfrm>
            <a:off x="7999044" y="5662927"/>
            <a:ext cx="2876652" cy="288147"/>
          </a:xfrm>
          <a:prstGeom prst="rect">
            <a:avLst/>
          </a:prstGeom>
          <a:noFill/>
          <a:ln w="38100">
            <a:noFill/>
          </a:ln>
        </p:spPr>
        <p:txBody>
          <a:bodyPr wrap="squar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融合</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FM</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から下流タスクへの応用</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12" name="上矢印 11">
            <a:extLst>
              <a:ext uri="{FF2B5EF4-FFF2-40B4-BE49-F238E27FC236}">
                <a16:creationId xmlns:a16="http://schemas.microsoft.com/office/drawing/2014/main" id="{F5585A74-673D-8B67-67A5-308C5D4C7077}"/>
              </a:ext>
            </a:extLst>
          </p:cNvPr>
          <p:cNvSpPr/>
          <p:nvPr/>
        </p:nvSpPr>
        <p:spPr>
          <a:xfrm>
            <a:off x="9270125" y="5158893"/>
            <a:ext cx="228600" cy="32752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爆発 1 6">
            <a:extLst>
              <a:ext uri="{FF2B5EF4-FFF2-40B4-BE49-F238E27FC236}">
                <a16:creationId xmlns:a16="http://schemas.microsoft.com/office/drawing/2014/main" id="{33572D3C-4A3C-E768-8AE5-1AFB57ADBDD1}"/>
              </a:ext>
            </a:extLst>
          </p:cNvPr>
          <p:cNvSpPr/>
          <p:nvPr/>
        </p:nvSpPr>
        <p:spPr>
          <a:xfrm rot="575476">
            <a:off x="8830905" y="352424"/>
            <a:ext cx="3269587" cy="1372706"/>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これは理想図！</a:t>
            </a:r>
            <a:endParaRPr kumimoji="1" lang="en-US" altLang="ja-JP" dirty="0"/>
          </a:p>
          <a:p>
            <a:pPr algn="ctr"/>
            <a:r>
              <a:rPr kumimoji="1" lang="ja-JP" altLang="en-US"/>
              <a:t>全て公開していない</a:t>
            </a:r>
            <a:endParaRPr kumimoji="1" lang="en-US" altLang="ja-JP" dirty="0"/>
          </a:p>
        </p:txBody>
      </p:sp>
    </p:spTree>
    <p:extLst>
      <p:ext uri="{BB962C8B-B14F-4D97-AF65-F5344CB8AC3E}">
        <p14:creationId xmlns:p14="http://schemas.microsoft.com/office/powerpoint/2010/main" val="2010976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E62188-398F-B32C-1C5E-7F388B1D8C91}"/>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AB5D4A02-42B7-B2F4-B36F-3267CE63031C}"/>
              </a:ext>
            </a:extLst>
          </p:cNvPr>
          <p:cNvSpPr>
            <a:spLocks noGrp="1"/>
          </p:cNvSpPr>
          <p:nvPr>
            <p:ph type="title"/>
          </p:nvPr>
        </p:nvSpPr>
        <p:spPr/>
        <p:txBody>
          <a:bodyPr/>
          <a:lstStyle/>
          <a:p>
            <a:r>
              <a:rPr lang="en-US" altLang="ja-JP" dirty="0"/>
              <a:t>Mamba</a:t>
            </a:r>
            <a:r>
              <a:rPr lang="ja-JP" altLang="en-US"/>
              <a:t>（</a:t>
            </a:r>
            <a:r>
              <a:rPr lang="en-US" altLang="ja-JP" dirty="0"/>
              <a:t>Selective SSM</a:t>
            </a:r>
            <a:r>
              <a:rPr lang="ja-JP" altLang="en-US"/>
              <a:t>）</a:t>
            </a:r>
          </a:p>
        </p:txBody>
      </p:sp>
      <p:sp>
        <p:nvSpPr>
          <p:cNvPr id="9" name="テキスト ボックス 8">
            <a:extLst>
              <a:ext uri="{FF2B5EF4-FFF2-40B4-BE49-F238E27FC236}">
                <a16:creationId xmlns:a16="http://schemas.microsoft.com/office/drawing/2014/main" id="{1060AE7F-2FE1-9974-2BF4-C03A21656ED7}"/>
              </a:ext>
            </a:extLst>
          </p:cNvPr>
          <p:cNvSpPr txBox="1"/>
          <p:nvPr/>
        </p:nvSpPr>
        <p:spPr>
          <a:xfrm>
            <a:off x="135923" y="6508500"/>
            <a:ext cx="6097904" cy="307777"/>
          </a:xfrm>
          <a:prstGeom prst="rect">
            <a:avLst/>
          </a:prstGeom>
          <a:noFill/>
          <a:ln w="38100">
            <a:noFill/>
          </a:ln>
        </p:spPr>
        <p:txBody>
          <a:bodyPr wrap="square">
            <a:spAutoFit/>
          </a:bodyPr>
          <a:lstStyle/>
          <a:p>
            <a:r>
              <a:rPr lang="ja-JP" altLang="en-US">
                <a:hlinkClick r:id="rId2"/>
              </a:rPr>
              <a:t>https://qiita.com/peony_snow/items/649ecb307cd3b5c10aa7</a:t>
            </a:r>
            <a:endParaRPr lang="en-US" altLang="ja-JP" dirty="0"/>
          </a:p>
        </p:txBody>
      </p:sp>
      <p:sp>
        <p:nvSpPr>
          <p:cNvPr id="12" name="テキスト ボックス 11">
            <a:extLst>
              <a:ext uri="{FF2B5EF4-FFF2-40B4-BE49-F238E27FC236}">
                <a16:creationId xmlns:a16="http://schemas.microsoft.com/office/drawing/2014/main" id="{F70DAD4F-ED32-8814-E963-B3A3C1729D6E}"/>
              </a:ext>
            </a:extLst>
          </p:cNvPr>
          <p:cNvSpPr txBox="1"/>
          <p:nvPr/>
        </p:nvSpPr>
        <p:spPr>
          <a:xfrm>
            <a:off x="305915" y="857250"/>
            <a:ext cx="9086850" cy="523220"/>
          </a:xfrm>
          <a:prstGeom prst="rect">
            <a:avLst/>
          </a:prstGeom>
          <a:noFill/>
          <a:ln w="38100">
            <a:noFill/>
          </a:ln>
        </p:spPr>
        <p:txBody>
          <a:bodyPr wrap="square">
            <a:spAutoFit/>
          </a:bodyPr>
          <a:lstStyle/>
          <a:p>
            <a:r>
              <a:rPr lang="ja-JP" altLang="en-US">
                <a:latin typeface="Yu Gothic UI" panose="020B0500000000000000" pitchFamily="34" charset="-128"/>
                <a:ea typeface="Yu Gothic UI" panose="020B0500000000000000" pitchFamily="34" charset="-128"/>
              </a:rPr>
              <a:t>推論時は</a:t>
            </a:r>
            <a:r>
              <a:rPr lang="en" altLang="ja-JP" dirty="0">
                <a:latin typeface="Yu Gothic UI" panose="020B0500000000000000" pitchFamily="34" charset="-128"/>
                <a:ea typeface="Yu Gothic UI" panose="020B0500000000000000" pitchFamily="34" charset="-128"/>
              </a:rPr>
              <a:t>RNN</a:t>
            </a:r>
            <a:r>
              <a:rPr lang="ja-JP" altLang="en-US">
                <a:latin typeface="Yu Gothic UI" panose="020B0500000000000000" pitchFamily="34" charset="-128"/>
                <a:ea typeface="Yu Gothic UI" panose="020B0500000000000000" pitchFamily="34" charset="-128"/>
              </a:rPr>
              <a:t>のように</a:t>
            </a:r>
            <a:r>
              <a:rPr lang="en" altLang="ja-JP" dirty="0">
                <a:latin typeface="Yu Gothic UI" panose="020B0500000000000000" pitchFamily="34" charset="-128"/>
                <a:ea typeface="Yu Gothic UI" panose="020B0500000000000000" pitchFamily="34" charset="-128"/>
              </a:rPr>
              <a:t>O(L)</a:t>
            </a:r>
            <a:r>
              <a:rPr lang="ja-JP" altLang="en-US">
                <a:latin typeface="Yu Gothic UI" panose="020B0500000000000000" pitchFamily="34" charset="-128"/>
                <a:ea typeface="Yu Gothic UI" panose="020B0500000000000000" pitchFamily="34" charset="-128"/>
              </a:rPr>
              <a:t>のオーダで動作し、学習時は</a:t>
            </a:r>
            <a:r>
              <a:rPr lang="en" altLang="ja-JP" dirty="0">
                <a:latin typeface="Yu Gothic UI" panose="020B0500000000000000" pitchFamily="34" charset="-128"/>
                <a:ea typeface="Yu Gothic UI" panose="020B0500000000000000" pitchFamily="34" charset="-128"/>
              </a:rPr>
              <a:t>Transformer</a:t>
            </a:r>
            <a:r>
              <a:rPr lang="ja-JP" altLang="en-US">
                <a:latin typeface="Yu Gothic UI" panose="020B0500000000000000" pitchFamily="34" charset="-128"/>
                <a:ea typeface="Yu Gothic UI" panose="020B0500000000000000" pitchFamily="34" charset="-128"/>
              </a:rPr>
              <a:t>のように並列化された処理が可能という２つのモデルのいいとこどりをしたようなモデルです</a:t>
            </a:r>
          </a:p>
        </p:txBody>
      </p:sp>
      <p:pic>
        <p:nvPicPr>
          <p:cNvPr id="1026" name="Picture 2">
            <a:extLst>
              <a:ext uri="{FF2B5EF4-FFF2-40B4-BE49-F238E27FC236}">
                <a16:creationId xmlns:a16="http://schemas.microsoft.com/office/drawing/2014/main" id="{23777A6F-EE2C-1C8E-E224-76AEDEB6F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409" y="1316756"/>
            <a:ext cx="9251182" cy="519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22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F4B848-9311-1E33-1114-B28211919DEE}"/>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D648C3C7-040F-EA3F-2FA3-C506ADEDA9F7}"/>
              </a:ext>
            </a:extLst>
          </p:cNvPr>
          <p:cNvSpPr>
            <a:spLocks noGrp="1"/>
          </p:cNvSpPr>
          <p:nvPr>
            <p:ph type="title"/>
          </p:nvPr>
        </p:nvSpPr>
        <p:spPr>
          <a:xfrm>
            <a:off x="135922" y="97476"/>
            <a:ext cx="10024077" cy="503237"/>
          </a:xfrm>
        </p:spPr>
        <p:txBody>
          <a:bodyPr/>
          <a:lstStyle/>
          <a:p>
            <a:r>
              <a:rPr lang="en-US" altLang="ja-JP" sz="2000" dirty="0"/>
              <a:t>Molecular Hypergraph Grammar with Graph-based Encoder Decoder (MHG-GED)</a:t>
            </a:r>
            <a:endParaRPr lang="ja-JP" altLang="en-US" sz="2000"/>
          </a:p>
        </p:txBody>
      </p:sp>
      <p:pic>
        <p:nvPicPr>
          <p:cNvPr id="2" name="図 1">
            <a:extLst>
              <a:ext uri="{FF2B5EF4-FFF2-40B4-BE49-F238E27FC236}">
                <a16:creationId xmlns:a16="http://schemas.microsoft.com/office/drawing/2014/main" id="{937834FF-7589-9D19-E842-49447DA759AE}"/>
              </a:ext>
            </a:extLst>
          </p:cNvPr>
          <p:cNvPicPr>
            <a:picLocks noChangeAspect="1"/>
          </p:cNvPicPr>
          <p:nvPr/>
        </p:nvPicPr>
        <p:blipFill>
          <a:blip r:embed="rId2"/>
          <a:stretch>
            <a:fillRect/>
          </a:stretch>
        </p:blipFill>
        <p:spPr>
          <a:xfrm>
            <a:off x="4527170" y="794984"/>
            <a:ext cx="7088721" cy="2664062"/>
          </a:xfrm>
          <a:prstGeom prst="rect">
            <a:avLst/>
          </a:prstGeom>
        </p:spPr>
      </p:pic>
      <p:sp>
        <p:nvSpPr>
          <p:cNvPr id="5" name="テキスト ボックス 4">
            <a:extLst>
              <a:ext uri="{FF2B5EF4-FFF2-40B4-BE49-F238E27FC236}">
                <a16:creationId xmlns:a16="http://schemas.microsoft.com/office/drawing/2014/main" id="{35F4ECF6-A312-540B-B319-6ECCC6346B60}"/>
              </a:ext>
            </a:extLst>
          </p:cNvPr>
          <p:cNvSpPr txBox="1"/>
          <p:nvPr/>
        </p:nvSpPr>
        <p:spPr>
          <a:xfrm>
            <a:off x="245716" y="6317379"/>
            <a:ext cx="4849185" cy="503590"/>
          </a:xfrm>
          <a:prstGeom prst="rect">
            <a:avLst/>
          </a:prstGeom>
          <a:noFill/>
          <a:ln w="38100">
            <a:noFill/>
          </a:ln>
        </p:spPr>
        <p:txBody>
          <a:bodyPr wrap="none" lIns="108000" tIns="36000" rIns="108000" bIns="36000" rtlCol="0" anchor="t" anchorCtr="0">
            <a:spAutoFit/>
          </a:bodyPr>
          <a:lstStyle/>
          <a:p>
            <a:pPr algn="l"/>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hlinkClick r:id="rId3"/>
              </a:rPr>
              <a:t>https://proceedings.mlr.press/v97/kajino19a/kajino19a.pdf</a:t>
            </a:r>
            <a:endPar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hlinkClick r:id="rId4"/>
              </a:rPr>
              <a:t>https://arxiv.org/pdf/2309.16374</a:t>
            </a:r>
            <a:endParaRPr kumimoji="1" lang="en" altLang="ja-JP" dirty="0">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7" name="テキスト ボックス 6">
            <a:extLst>
              <a:ext uri="{FF2B5EF4-FFF2-40B4-BE49-F238E27FC236}">
                <a16:creationId xmlns:a16="http://schemas.microsoft.com/office/drawing/2014/main" id="{43435F0B-7A71-1258-091B-448028A07569}"/>
              </a:ext>
            </a:extLst>
          </p:cNvPr>
          <p:cNvSpPr txBox="1"/>
          <p:nvPr/>
        </p:nvSpPr>
        <p:spPr>
          <a:xfrm>
            <a:off x="255878" y="3137687"/>
            <a:ext cx="7815653" cy="2658026"/>
          </a:xfrm>
          <a:prstGeom prst="rect">
            <a:avLst/>
          </a:prstGeom>
          <a:noFill/>
          <a:ln w="38100">
            <a:noFill/>
          </a:ln>
        </p:spPr>
        <p:txBody>
          <a:bodyPr wrap="squar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特徴：</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化学分子をグラフとして学習。</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MHG</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：三つの特徴をベースに分子を生成ー＞</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①</a:t>
            </a:r>
            <a:r>
              <a:rPr lang="ja-JP" altLang="en-US"/>
              <a:t>文脈自由グラフ文法、</a:t>
            </a:r>
            <a:r>
              <a:rPr lang="en-US" altLang="ja-JP" dirty="0"/>
              <a:t> ②</a:t>
            </a:r>
            <a:r>
              <a:rPr lang="ja-JP" altLang="en-US"/>
              <a:t>無効な分子を生成しない、</a:t>
            </a:r>
            <a:r>
              <a:rPr lang="en-US" altLang="ja-JP" dirty="0"/>
              <a:t>③</a:t>
            </a:r>
            <a:r>
              <a:rPr lang="ja-JP" altLang="en-US"/>
              <a:t>原子レベルの結合と立体化学情報を表現可能</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用途：</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物性予測</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分子生成</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User</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バイヤー</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&amp;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サプライヤーが該当する。バイヤーのメリットが大きめ。</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製薬関連業者</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93595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3713AF-6C60-E2AC-194A-F5010D636E4E}"/>
              </a:ext>
            </a:extLst>
          </p:cNvPr>
          <p:cNvSpPr>
            <a:spLocks noGrp="1"/>
          </p:cNvSpPr>
          <p:nvPr>
            <p:ph type="sldNum" idx="12"/>
          </p:nvPr>
        </p:nvSpPr>
        <p:spPr/>
        <p:txBody>
          <a:bodyPr/>
          <a:lstStyle/>
          <a:p>
            <a:fld id="{00000000-1234-1234-1234-123412341234}" type="slidenum">
              <a:rPr lang="en-US" altLang="ja-JP" smtClean="0"/>
              <a:pPr/>
              <a:t>21</a:t>
            </a:fld>
            <a:endParaRPr lang="ja-JP" altLang="en-US" dirty="0"/>
          </a:p>
        </p:txBody>
      </p:sp>
      <p:sp>
        <p:nvSpPr>
          <p:cNvPr id="3" name="タイトル 2">
            <a:extLst>
              <a:ext uri="{FF2B5EF4-FFF2-40B4-BE49-F238E27FC236}">
                <a16:creationId xmlns:a16="http://schemas.microsoft.com/office/drawing/2014/main" id="{C2D59C45-69E5-BBDF-9556-F04F7DF84A18}"/>
              </a:ext>
            </a:extLst>
          </p:cNvPr>
          <p:cNvSpPr>
            <a:spLocks noGrp="1"/>
          </p:cNvSpPr>
          <p:nvPr>
            <p:ph type="title"/>
          </p:nvPr>
        </p:nvSpPr>
        <p:spPr/>
        <p:txBody>
          <a:bodyPr/>
          <a:lstStyle/>
          <a:p>
            <a:r>
              <a:rPr kumimoji="1" lang="en" altLang="ja-JP" dirty="0"/>
              <a:t>Position-based Equivariant Graph Neural Network (pos-</a:t>
            </a:r>
            <a:r>
              <a:rPr kumimoji="1" lang="en" altLang="ja-JP" dirty="0" err="1"/>
              <a:t>egnn</a:t>
            </a:r>
            <a:r>
              <a:rPr kumimoji="1" lang="en" altLang="ja-JP" dirty="0"/>
              <a:t>)</a:t>
            </a:r>
            <a:endParaRPr kumimoji="1" lang="ja-JP" altLang="en-US"/>
          </a:p>
        </p:txBody>
      </p:sp>
      <p:pic>
        <p:nvPicPr>
          <p:cNvPr id="6" name="図 5" descr="ダイアグラム&#10;&#10;AI によって生成されたコンテンツは間違っている可能性があります。">
            <a:extLst>
              <a:ext uri="{FF2B5EF4-FFF2-40B4-BE49-F238E27FC236}">
                <a16:creationId xmlns:a16="http://schemas.microsoft.com/office/drawing/2014/main" id="{FA2DBD38-1529-3037-A620-F78BC97EC046}"/>
              </a:ext>
            </a:extLst>
          </p:cNvPr>
          <p:cNvPicPr>
            <a:picLocks noChangeAspect="1"/>
          </p:cNvPicPr>
          <p:nvPr/>
        </p:nvPicPr>
        <p:blipFill>
          <a:blip r:embed="rId2"/>
          <a:stretch>
            <a:fillRect/>
          </a:stretch>
        </p:blipFill>
        <p:spPr>
          <a:xfrm>
            <a:off x="4397217" y="1386778"/>
            <a:ext cx="7353300" cy="1854200"/>
          </a:xfrm>
          <a:prstGeom prst="rect">
            <a:avLst/>
          </a:prstGeom>
        </p:spPr>
      </p:pic>
      <p:sp>
        <p:nvSpPr>
          <p:cNvPr id="7" name="テキスト ボックス 6">
            <a:extLst>
              <a:ext uri="{FF2B5EF4-FFF2-40B4-BE49-F238E27FC236}">
                <a16:creationId xmlns:a16="http://schemas.microsoft.com/office/drawing/2014/main" id="{D7C2A3E7-106D-8E35-F8F5-16FD09AE4ACD}"/>
              </a:ext>
            </a:extLst>
          </p:cNvPr>
          <p:cNvSpPr txBox="1"/>
          <p:nvPr/>
        </p:nvSpPr>
        <p:spPr>
          <a:xfrm>
            <a:off x="255878" y="3137687"/>
            <a:ext cx="7815653" cy="1796252"/>
          </a:xfrm>
          <a:prstGeom prst="rect">
            <a:avLst/>
          </a:prstGeom>
          <a:noFill/>
          <a:ln w="38100">
            <a:noFill/>
          </a:ln>
        </p:spPr>
        <p:txBody>
          <a:bodyPr wrap="squar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特徴：</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分子の </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3D</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位置情報を取り入れる</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用途：</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物性予測</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l"/>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User</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バイヤー</a:t>
            </a: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 &amp; </a:t>
            </a: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サプライヤーが該当する。バイヤーのメリットが大きめ。</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marL="285750" indent="-285750" algn="l">
              <a:buFontTx/>
              <a:buChar char="-"/>
            </a:pP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製薬関連業者</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635360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626B060-8A88-0DA0-493C-A97A934C60DA}"/>
              </a:ext>
            </a:extLst>
          </p:cNvPr>
          <p:cNvSpPr>
            <a:spLocks noGrp="1"/>
          </p:cNvSpPr>
          <p:nvPr>
            <p:ph type="sldNum" idx="12"/>
          </p:nvPr>
        </p:nvSpPr>
        <p:spPr/>
        <p:txBody>
          <a:bodyPr/>
          <a:lstStyle/>
          <a:p>
            <a:fld id="{00000000-1234-1234-1234-123412341234}" type="slidenum">
              <a:rPr lang="en-US" altLang="ja-JP" smtClean="0"/>
              <a:pPr/>
              <a:t>22</a:t>
            </a:fld>
            <a:endParaRPr lang="ja-JP" altLang="en-US" dirty="0"/>
          </a:p>
        </p:txBody>
      </p:sp>
      <p:sp>
        <p:nvSpPr>
          <p:cNvPr id="3" name="タイトル 2">
            <a:extLst>
              <a:ext uri="{FF2B5EF4-FFF2-40B4-BE49-F238E27FC236}">
                <a16:creationId xmlns:a16="http://schemas.microsoft.com/office/drawing/2014/main" id="{B5DC00B3-FB43-A7C3-3B00-217D4FA81FEF}"/>
              </a:ext>
            </a:extLst>
          </p:cNvPr>
          <p:cNvSpPr>
            <a:spLocks noGrp="1"/>
          </p:cNvSpPr>
          <p:nvPr>
            <p:ph type="title"/>
          </p:nvPr>
        </p:nvSpPr>
        <p:spPr/>
        <p:txBody>
          <a:bodyPr/>
          <a:lstStyle/>
          <a:p>
            <a:r>
              <a:rPr kumimoji="1" lang="en-US" altLang="ja-JP" dirty="0"/>
              <a:t>Fused</a:t>
            </a:r>
            <a:r>
              <a:rPr kumimoji="1" lang="ja-JP" altLang="en-US"/>
              <a:t> </a:t>
            </a:r>
            <a:r>
              <a:rPr kumimoji="1" lang="en-US" altLang="ja-JP" dirty="0"/>
              <a:t>Model</a:t>
            </a:r>
            <a:r>
              <a:rPr kumimoji="1" lang="ja-JP" altLang="en-US"/>
              <a:t>の特徴</a:t>
            </a:r>
          </a:p>
        </p:txBody>
      </p:sp>
      <p:pic>
        <p:nvPicPr>
          <p:cNvPr id="4" name="図 3">
            <a:extLst>
              <a:ext uri="{FF2B5EF4-FFF2-40B4-BE49-F238E27FC236}">
                <a16:creationId xmlns:a16="http://schemas.microsoft.com/office/drawing/2014/main" id="{04C488BB-3EB2-7798-9989-AB0116976165}"/>
              </a:ext>
            </a:extLst>
          </p:cNvPr>
          <p:cNvPicPr>
            <a:picLocks noChangeAspect="1"/>
          </p:cNvPicPr>
          <p:nvPr/>
        </p:nvPicPr>
        <p:blipFill>
          <a:blip r:embed="rId2"/>
          <a:stretch>
            <a:fillRect/>
          </a:stretch>
        </p:blipFill>
        <p:spPr>
          <a:xfrm>
            <a:off x="2327078" y="1754678"/>
            <a:ext cx="7772400" cy="4680043"/>
          </a:xfrm>
          <a:prstGeom prst="rect">
            <a:avLst/>
          </a:prstGeom>
        </p:spPr>
      </p:pic>
      <p:sp>
        <p:nvSpPr>
          <p:cNvPr id="5" name="四角形吹き出し 4">
            <a:extLst>
              <a:ext uri="{FF2B5EF4-FFF2-40B4-BE49-F238E27FC236}">
                <a16:creationId xmlns:a16="http://schemas.microsoft.com/office/drawing/2014/main" id="{A492E389-DC65-08CE-7A01-5C16C931ABDC}"/>
              </a:ext>
            </a:extLst>
          </p:cNvPr>
          <p:cNvSpPr/>
          <p:nvPr/>
        </p:nvSpPr>
        <p:spPr>
          <a:xfrm>
            <a:off x="493614" y="2290045"/>
            <a:ext cx="1666959" cy="1124793"/>
          </a:xfrm>
          <a:prstGeom prst="wedgeRectCallout">
            <a:avLst>
              <a:gd name="adj1" fmla="val 77711"/>
              <a:gd name="adj2" fmla="val 161781"/>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a:solidFill>
                  <a:sysClr val="windowText" lastClr="000000"/>
                </a:solidFill>
              </a:rPr>
              <a:t>Multi-modal</a:t>
            </a:r>
            <a:r>
              <a:rPr kumimoji="1" lang="ja-JP" altLang="en-US">
                <a:solidFill>
                  <a:sysClr val="windowText" lastClr="000000"/>
                </a:solidFill>
              </a:rPr>
              <a:t>データ中に欠損したデータを補うことができる</a:t>
            </a:r>
          </a:p>
        </p:txBody>
      </p:sp>
      <p:sp>
        <p:nvSpPr>
          <p:cNvPr id="6" name="右カーブ矢印 5">
            <a:extLst>
              <a:ext uri="{FF2B5EF4-FFF2-40B4-BE49-F238E27FC236}">
                <a16:creationId xmlns:a16="http://schemas.microsoft.com/office/drawing/2014/main" id="{0BA84135-9D11-3A9C-B19A-D5977306AAC9}"/>
              </a:ext>
            </a:extLst>
          </p:cNvPr>
          <p:cNvSpPr/>
          <p:nvPr/>
        </p:nvSpPr>
        <p:spPr>
          <a:xfrm>
            <a:off x="2468070" y="2913131"/>
            <a:ext cx="393194" cy="1909721"/>
          </a:xfrm>
          <a:prstGeom prst="curvedRightArrow">
            <a:avLst/>
          </a:prstGeom>
          <a:solidFill>
            <a:srgbClr val="F9010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00F82C6E-1F77-7EF3-A81E-F5C0859477B1}"/>
              </a:ext>
            </a:extLst>
          </p:cNvPr>
          <p:cNvSpPr txBox="1"/>
          <p:nvPr/>
        </p:nvSpPr>
        <p:spPr>
          <a:xfrm>
            <a:off x="305914" y="857250"/>
            <a:ext cx="10788267" cy="307777"/>
          </a:xfrm>
          <a:prstGeom prst="rect">
            <a:avLst/>
          </a:prstGeom>
          <a:noFill/>
          <a:ln w="38100">
            <a:noFill/>
          </a:ln>
        </p:spPr>
        <p:txBody>
          <a:bodyPr wrap="square">
            <a:spAutoFit/>
          </a:bodyPr>
          <a:lstStyle/>
          <a:p>
            <a:r>
              <a:rPr lang="ja-JP" altLang="en-US">
                <a:latin typeface="Yu Gothic UI" panose="020B0500000000000000" pitchFamily="34" charset="-128"/>
                <a:ea typeface="Yu Gothic UI" panose="020B0500000000000000" pitchFamily="34" charset="-128"/>
              </a:rPr>
              <a:t>化学業界でスペクトル、</a:t>
            </a:r>
            <a:r>
              <a:rPr lang="en" altLang="ja-JP" dirty="0">
                <a:latin typeface="Yu Gothic UI" panose="020B0500000000000000" pitchFamily="34" charset="-128"/>
                <a:ea typeface="Yu Gothic UI" panose="020B0500000000000000" pitchFamily="34" charset="-128"/>
              </a:rPr>
              <a:t>SMILES</a:t>
            </a:r>
            <a:r>
              <a:rPr lang="ja-JP" altLang="en">
                <a:latin typeface="Yu Gothic UI" panose="020B0500000000000000" pitchFamily="34" charset="-128"/>
                <a:ea typeface="Yu Gothic UI" panose="020B0500000000000000" pitchFamily="34" charset="-128"/>
              </a:rPr>
              <a:t>、</a:t>
            </a:r>
            <a:r>
              <a:rPr lang="ja-JP" altLang="en-US">
                <a:latin typeface="Yu Gothic UI" panose="020B0500000000000000" pitchFamily="34" charset="-128"/>
                <a:ea typeface="Yu Gothic UI" panose="020B0500000000000000" pitchFamily="34" charset="-128"/>
              </a:rPr>
              <a:t>物性値など違うタイプ（</a:t>
            </a:r>
            <a:r>
              <a:rPr lang="en-US" altLang="ja-JP" dirty="0">
                <a:latin typeface="Yu Gothic UI" panose="020B0500000000000000" pitchFamily="34" charset="-128"/>
                <a:ea typeface="Yu Gothic UI" panose="020B0500000000000000" pitchFamily="34" charset="-128"/>
              </a:rPr>
              <a:t>multi-modal</a:t>
            </a:r>
            <a:r>
              <a:rPr lang="ja-JP" altLang="en-US">
                <a:latin typeface="Yu Gothic UI" panose="020B0500000000000000" pitchFamily="34" charset="-128"/>
                <a:ea typeface="Yu Gothic UI" panose="020B0500000000000000" pitchFamily="34" charset="-128"/>
              </a:rPr>
              <a:t>）のデータは欠損するが多い、この問題を</a:t>
            </a:r>
            <a:r>
              <a:rPr lang="en-US" altLang="ja-JP" dirty="0">
                <a:latin typeface="Yu Gothic UI" panose="020B0500000000000000" pitchFamily="34" charset="-128"/>
                <a:ea typeface="Yu Gothic UI" panose="020B0500000000000000" pitchFamily="34" charset="-128"/>
              </a:rPr>
              <a:t>fused model</a:t>
            </a:r>
            <a:r>
              <a:rPr lang="ja-JP" altLang="en-US">
                <a:latin typeface="Yu Gothic UI" panose="020B0500000000000000" pitchFamily="34" charset="-128"/>
                <a:ea typeface="Yu Gothic UI" panose="020B0500000000000000" pitchFamily="34" charset="-128"/>
              </a:rPr>
              <a:t>で解決しようとしている。</a:t>
            </a:r>
          </a:p>
        </p:txBody>
      </p:sp>
    </p:spTree>
    <p:extLst>
      <p:ext uri="{BB962C8B-B14F-4D97-AF65-F5344CB8AC3E}">
        <p14:creationId xmlns:p14="http://schemas.microsoft.com/office/powerpoint/2010/main" val="122750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39F855A8-F56F-DFF0-8C4A-E19D971C3EE9}"/>
              </a:ext>
            </a:extLst>
          </p:cNvPr>
          <p:cNvSpPr/>
          <p:nvPr/>
        </p:nvSpPr>
        <p:spPr>
          <a:xfrm>
            <a:off x="135923" y="3766693"/>
            <a:ext cx="11535146" cy="201168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D6DE77E-D9F1-2237-4C3B-EE3E0E4FA39E}"/>
              </a:ext>
            </a:extLst>
          </p:cNvPr>
          <p:cNvSpPr/>
          <p:nvPr/>
        </p:nvSpPr>
        <p:spPr>
          <a:xfrm>
            <a:off x="135923" y="1220210"/>
            <a:ext cx="11535146" cy="20116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DA93776B-4AC3-C258-E373-66EDFFC48A1D}"/>
              </a:ext>
            </a:extLst>
          </p:cNvPr>
          <p:cNvSpPr>
            <a:spLocks noGrp="1"/>
          </p:cNvSpPr>
          <p:nvPr>
            <p:ph type="sldNum" idx="12"/>
          </p:nvPr>
        </p:nvSpPr>
        <p:spPr/>
        <p:txBody>
          <a:bodyPr/>
          <a:lstStyle/>
          <a:p>
            <a:fld id="{00000000-1234-1234-1234-123412341234}" type="slidenum">
              <a:rPr lang="en-US" altLang="ja-JP" smtClean="0"/>
              <a:pPr/>
              <a:t>2</a:t>
            </a:fld>
            <a:endParaRPr lang="ja-JP" altLang="en-US" dirty="0"/>
          </a:p>
        </p:txBody>
      </p:sp>
      <p:sp>
        <p:nvSpPr>
          <p:cNvPr id="3" name="タイトル 2">
            <a:extLst>
              <a:ext uri="{FF2B5EF4-FFF2-40B4-BE49-F238E27FC236}">
                <a16:creationId xmlns:a16="http://schemas.microsoft.com/office/drawing/2014/main" id="{AF93C597-FA0E-5CD1-3BE2-35004CA3E42A}"/>
              </a:ext>
            </a:extLst>
          </p:cNvPr>
          <p:cNvSpPr>
            <a:spLocks noGrp="1"/>
          </p:cNvSpPr>
          <p:nvPr>
            <p:ph type="title"/>
          </p:nvPr>
        </p:nvSpPr>
        <p:spPr/>
        <p:txBody>
          <a:bodyPr/>
          <a:lstStyle/>
          <a:p>
            <a:r>
              <a:rPr kumimoji="1" lang="en-US" altLang="ja-JP" dirty="0"/>
              <a:t>FM4M</a:t>
            </a:r>
            <a:r>
              <a:rPr kumimoji="1" lang="ja-JP" altLang="en-US"/>
              <a:t>モデルと一般的なモデルの違い</a:t>
            </a:r>
          </a:p>
        </p:txBody>
      </p:sp>
      <p:pic>
        <p:nvPicPr>
          <p:cNvPr id="4" name="Picture 5">
            <a:extLst>
              <a:ext uri="{FF2B5EF4-FFF2-40B4-BE49-F238E27FC236}">
                <a16:creationId xmlns:a16="http://schemas.microsoft.com/office/drawing/2014/main" id="{DBDC2421-5140-EFE7-E9CF-915A2A9E34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39304" y="1978898"/>
            <a:ext cx="520145" cy="691049"/>
          </a:xfrm>
          <a:prstGeom prst="rect">
            <a:avLst/>
          </a:prstGeom>
        </p:spPr>
      </p:pic>
      <p:sp>
        <p:nvSpPr>
          <p:cNvPr id="6" name="テキスト ボックス 5">
            <a:extLst>
              <a:ext uri="{FF2B5EF4-FFF2-40B4-BE49-F238E27FC236}">
                <a16:creationId xmlns:a16="http://schemas.microsoft.com/office/drawing/2014/main" id="{870D946B-2F08-1A38-4A2E-E17EDE5A2A98}"/>
              </a:ext>
            </a:extLst>
          </p:cNvPr>
          <p:cNvSpPr txBox="1"/>
          <p:nvPr/>
        </p:nvSpPr>
        <p:spPr>
          <a:xfrm>
            <a:off x="2638888" y="1641510"/>
            <a:ext cx="1320975" cy="288147"/>
          </a:xfrm>
          <a:prstGeom prst="rect">
            <a:avLst/>
          </a:prstGeom>
          <a:noFill/>
          <a:ln w="38100">
            <a:noFill/>
          </a:ln>
        </p:spPr>
        <p:txBody>
          <a:bodyPr wrap="non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元テーブルデータ</a:t>
            </a:r>
          </a:p>
        </p:txBody>
      </p:sp>
      <p:sp>
        <p:nvSpPr>
          <p:cNvPr id="8" name="右矢印 7">
            <a:extLst>
              <a:ext uri="{FF2B5EF4-FFF2-40B4-BE49-F238E27FC236}">
                <a16:creationId xmlns:a16="http://schemas.microsoft.com/office/drawing/2014/main" id="{FFBC9F80-2391-7900-82EA-471A51C217F1}"/>
              </a:ext>
            </a:extLst>
          </p:cNvPr>
          <p:cNvSpPr/>
          <p:nvPr/>
        </p:nvSpPr>
        <p:spPr>
          <a:xfrm>
            <a:off x="4114800" y="2166480"/>
            <a:ext cx="931026" cy="315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24">
            <a:extLst>
              <a:ext uri="{FF2B5EF4-FFF2-40B4-BE49-F238E27FC236}">
                <a16:creationId xmlns:a16="http://schemas.microsoft.com/office/drawing/2014/main" id="{6BAAC2DC-02B9-6C4B-5CBB-0DFB50AAF6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23365" y="1970610"/>
            <a:ext cx="677482" cy="699337"/>
          </a:xfrm>
          <a:prstGeom prst="rect">
            <a:avLst/>
          </a:prstGeom>
        </p:spPr>
      </p:pic>
      <p:sp>
        <p:nvSpPr>
          <p:cNvPr id="10" name="右矢印 9">
            <a:extLst>
              <a:ext uri="{FF2B5EF4-FFF2-40B4-BE49-F238E27FC236}">
                <a16:creationId xmlns:a16="http://schemas.microsoft.com/office/drawing/2014/main" id="{D7620B53-5B0C-7819-0A1E-B370942EDA16}"/>
              </a:ext>
            </a:extLst>
          </p:cNvPr>
          <p:cNvSpPr/>
          <p:nvPr/>
        </p:nvSpPr>
        <p:spPr>
          <a:xfrm>
            <a:off x="6575368" y="2166480"/>
            <a:ext cx="931026" cy="315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6997D6C-D60B-802E-51B1-6ADF21866035}"/>
              </a:ext>
            </a:extLst>
          </p:cNvPr>
          <p:cNvSpPr txBox="1"/>
          <p:nvPr/>
        </p:nvSpPr>
        <p:spPr>
          <a:xfrm>
            <a:off x="4256931" y="1929657"/>
            <a:ext cx="634890" cy="288147"/>
          </a:xfrm>
          <a:prstGeom prst="rect">
            <a:avLst/>
          </a:prstGeom>
          <a:noFill/>
          <a:ln w="38100">
            <a:noFill/>
          </a:ln>
        </p:spPr>
        <p:txBody>
          <a:bodyPr wrap="none" lIns="108000" tIns="36000" rIns="108000" bIns="36000" rtlCol="0" anchor="t" anchorCtr="0">
            <a:spAutoFit/>
          </a:bodyPr>
          <a:lstStyle/>
          <a:p>
            <a:pPr algn="l"/>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Input</a:t>
            </a:r>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12" name="テキスト ボックス 11">
            <a:extLst>
              <a:ext uri="{FF2B5EF4-FFF2-40B4-BE49-F238E27FC236}">
                <a16:creationId xmlns:a16="http://schemas.microsoft.com/office/drawing/2014/main" id="{74012208-F0D5-806F-F2EE-19957CC28CDD}"/>
              </a:ext>
            </a:extLst>
          </p:cNvPr>
          <p:cNvSpPr txBox="1"/>
          <p:nvPr/>
        </p:nvSpPr>
        <p:spPr>
          <a:xfrm>
            <a:off x="6632391" y="1929657"/>
            <a:ext cx="753512" cy="288147"/>
          </a:xfrm>
          <a:prstGeom prst="rect">
            <a:avLst/>
          </a:prstGeom>
          <a:noFill/>
          <a:ln w="38100">
            <a:noFill/>
          </a:ln>
        </p:spPr>
        <p:txBody>
          <a:bodyPr wrap="none" lIns="108000" tIns="36000" rIns="108000" bIns="36000" rtlCol="0" anchor="t" anchorCtr="0">
            <a:spAutoFit/>
          </a:bodyPr>
          <a:lstStyle/>
          <a:p>
            <a:pPr algn="l"/>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output</a:t>
            </a:r>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pic>
        <p:nvPicPr>
          <p:cNvPr id="13" name="Picture 38">
            <a:extLst>
              <a:ext uri="{FF2B5EF4-FFF2-40B4-BE49-F238E27FC236}">
                <a16:creationId xmlns:a16="http://schemas.microsoft.com/office/drawing/2014/main" id="{4FC44CCD-055F-7B9F-3551-5D78337E87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6234" y="2166480"/>
            <a:ext cx="717131" cy="480551"/>
          </a:xfrm>
          <a:prstGeom prst="rect">
            <a:avLst/>
          </a:prstGeom>
        </p:spPr>
      </p:pic>
      <p:sp>
        <p:nvSpPr>
          <p:cNvPr id="14" name="テキスト ボックス 13">
            <a:extLst>
              <a:ext uri="{FF2B5EF4-FFF2-40B4-BE49-F238E27FC236}">
                <a16:creationId xmlns:a16="http://schemas.microsoft.com/office/drawing/2014/main" id="{9CE0E599-7072-24E2-2214-14CD60BE84E7}"/>
              </a:ext>
            </a:extLst>
          </p:cNvPr>
          <p:cNvSpPr txBox="1"/>
          <p:nvPr/>
        </p:nvSpPr>
        <p:spPr>
          <a:xfrm>
            <a:off x="5447238" y="1641509"/>
            <a:ext cx="641302" cy="288147"/>
          </a:xfrm>
          <a:prstGeom prst="rect">
            <a:avLst/>
          </a:prstGeom>
          <a:noFill/>
          <a:ln w="38100">
            <a:noFill/>
          </a:ln>
        </p:spPr>
        <p:txBody>
          <a:bodyPr wrap="non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モデル</a:t>
            </a:r>
          </a:p>
        </p:txBody>
      </p:sp>
      <p:sp>
        <p:nvSpPr>
          <p:cNvPr id="15" name="テキスト ボックス 14">
            <a:extLst>
              <a:ext uri="{FF2B5EF4-FFF2-40B4-BE49-F238E27FC236}">
                <a16:creationId xmlns:a16="http://schemas.microsoft.com/office/drawing/2014/main" id="{667EC89E-4CF6-4871-C819-FF07BB02EA5F}"/>
              </a:ext>
            </a:extLst>
          </p:cNvPr>
          <p:cNvSpPr txBox="1"/>
          <p:nvPr/>
        </p:nvSpPr>
        <p:spPr>
          <a:xfrm>
            <a:off x="7826673" y="1641509"/>
            <a:ext cx="936255" cy="288147"/>
          </a:xfrm>
          <a:prstGeom prst="rect">
            <a:avLst/>
          </a:prstGeom>
          <a:noFill/>
          <a:ln w="38100">
            <a:noFill/>
          </a:ln>
        </p:spPr>
        <p:txBody>
          <a:bodyPr wrap="none" lIns="108000" tIns="36000" rIns="108000" bIns="36000" rtlCol="0" anchor="t" anchorCtr="0">
            <a:spAutoFit/>
          </a:bodyPr>
          <a:lstStyle/>
          <a:p>
            <a:pPr algn="ct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予測結果</a:t>
            </a:r>
          </a:p>
        </p:txBody>
      </p:sp>
      <p:pic>
        <p:nvPicPr>
          <p:cNvPr id="16" name="Picture 5">
            <a:extLst>
              <a:ext uri="{FF2B5EF4-FFF2-40B4-BE49-F238E27FC236}">
                <a16:creationId xmlns:a16="http://schemas.microsoft.com/office/drawing/2014/main" id="{104307AE-4098-9DCD-7CC0-984BD12118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39304" y="4431153"/>
            <a:ext cx="520145" cy="691049"/>
          </a:xfrm>
          <a:prstGeom prst="rect">
            <a:avLst/>
          </a:prstGeom>
        </p:spPr>
      </p:pic>
      <p:sp>
        <p:nvSpPr>
          <p:cNvPr id="17" name="テキスト ボックス 16">
            <a:extLst>
              <a:ext uri="{FF2B5EF4-FFF2-40B4-BE49-F238E27FC236}">
                <a16:creationId xmlns:a16="http://schemas.microsoft.com/office/drawing/2014/main" id="{57926133-9A96-02C8-B12F-E71FBC3D8BBE}"/>
              </a:ext>
            </a:extLst>
          </p:cNvPr>
          <p:cNvSpPr txBox="1"/>
          <p:nvPr/>
        </p:nvSpPr>
        <p:spPr>
          <a:xfrm>
            <a:off x="2638888" y="4093765"/>
            <a:ext cx="1320975" cy="288147"/>
          </a:xfrm>
          <a:prstGeom prst="rect">
            <a:avLst/>
          </a:prstGeom>
          <a:noFill/>
          <a:ln w="38100">
            <a:noFill/>
          </a:ln>
        </p:spPr>
        <p:txBody>
          <a:bodyPr wrap="non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元テーブルデータ</a:t>
            </a:r>
          </a:p>
        </p:txBody>
      </p:sp>
      <p:sp>
        <p:nvSpPr>
          <p:cNvPr id="18" name="右矢印 17">
            <a:extLst>
              <a:ext uri="{FF2B5EF4-FFF2-40B4-BE49-F238E27FC236}">
                <a16:creationId xmlns:a16="http://schemas.microsoft.com/office/drawing/2014/main" id="{DFDE6B09-0C9E-767E-1A1F-98289437C21E}"/>
              </a:ext>
            </a:extLst>
          </p:cNvPr>
          <p:cNvSpPr/>
          <p:nvPr/>
        </p:nvSpPr>
        <p:spPr>
          <a:xfrm>
            <a:off x="6575368" y="4618735"/>
            <a:ext cx="931026" cy="315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Picture 24">
            <a:extLst>
              <a:ext uri="{FF2B5EF4-FFF2-40B4-BE49-F238E27FC236}">
                <a16:creationId xmlns:a16="http://schemas.microsoft.com/office/drawing/2014/main" id="{2A3092A3-F85C-5DD2-812B-2E7926EECC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83933" y="4422865"/>
            <a:ext cx="677482" cy="699337"/>
          </a:xfrm>
          <a:prstGeom prst="rect">
            <a:avLst/>
          </a:prstGeom>
        </p:spPr>
      </p:pic>
      <p:sp>
        <p:nvSpPr>
          <p:cNvPr id="20" name="右矢印 19">
            <a:extLst>
              <a:ext uri="{FF2B5EF4-FFF2-40B4-BE49-F238E27FC236}">
                <a16:creationId xmlns:a16="http://schemas.microsoft.com/office/drawing/2014/main" id="{C63740D1-4A51-71AA-3947-AE4C7506DDEB}"/>
              </a:ext>
            </a:extLst>
          </p:cNvPr>
          <p:cNvSpPr/>
          <p:nvPr/>
        </p:nvSpPr>
        <p:spPr>
          <a:xfrm>
            <a:off x="9035936" y="4618735"/>
            <a:ext cx="931026" cy="315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89BB65E-8E42-5A6B-1493-CC813E17C0AE}"/>
              </a:ext>
            </a:extLst>
          </p:cNvPr>
          <p:cNvSpPr txBox="1"/>
          <p:nvPr/>
        </p:nvSpPr>
        <p:spPr>
          <a:xfrm>
            <a:off x="6717499" y="4381912"/>
            <a:ext cx="634890" cy="288147"/>
          </a:xfrm>
          <a:prstGeom prst="rect">
            <a:avLst/>
          </a:prstGeom>
          <a:noFill/>
          <a:ln w="38100">
            <a:noFill/>
          </a:ln>
        </p:spPr>
        <p:txBody>
          <a:bodyPr wrap="none" lIns="108000" tIns="36000" rIns="108000" bIns="36000" rtlCol="0" anchor="t" anchorCtr="0">
            <a:spAutoFit/>
          </a:bodyPr>
          <a:lstStyle/>
          <a:p>
            <a:pPr algn="l"/>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Input</a:t>
            </a:r>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22" name="テキスト ボックス 21">
            <a:extLst>
              <a:ext uri="{FF2B5EF4-FFF2-40B4-BE49-F238E27FC236}">
                <a16:creationId xmlns:a16="http://schemas.microsoft.com/office/drawing/2014/main" id="{58BE4112-1D71-C9AC-7930-251EC250C3AA}"/>
              </a:ext>
            </a:extLst>
          </p:cNvPr>
          <p:cNvSpPr txBox="1"/>
          <p:nvPr/>
        </p:nvSpPr>
        <p:spPr>
          <a:xfrm>
            <a:off x="9092959" y="4381912"/>
            <a:ext cx="753512" cy="288147"/>
          </a:xfrm>
          <a:prstGeom prst="rect">
            <a:avLst/>
          </a:prstGeom>
          <a:noFill/>
          <a:ln w="38100">
            <a:noFill/>
          </a:ln>
        </p:spPr>
        <p:txBody>
          <a:bodyPr wrap="none" lIns="108000" tIns="36000" rIns="108000" bIns="36000" rtlCol="0" anchor="t" anchorCtr="0">
            <a:spAutoFit/>
          </a:bodyPr>
          <a:lstStyle/>
          <a:p>
            <a:pPr algn="l"/>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output</a:t>
            </a:r>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pic>
        <p:nvPicPr>
          <p:cNvPr id="23" name="Picture 38">
            <a:extLst>
              <a:ext uri="{FF2B5EF4-FFF2-40B4-BE49-F238E27FC236}">
                <a16:creationId xmlns:a16="http://schemas.microsoft.com/office/drawing/2014/main" id="{26130F6D-D17F-4FF2-834C-12085532A5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96802" y="4618735"/>
            <a:ext cx="717131" cy="480551"/>
          </a:xfrm>
          <a:prstGeom prst="rect">
            <a:avLst/>
          </a:prstGeom>
        </p:spPr>
      </p:pic>
      <p:sp>
        <p:nvSpPr>
          <p:cNvPr id="24" name="テキスト ボックス 23">
            <a:extLst>
              <a:ext uri="{FF2B5EF4-FFF2-40B4-BE49-F238E27FC236}">
                <a16:creationId xmlns:a16="http://schemas.microsoft.com/office/drawing/2014/main" id="{7DC8B7E3-A8FA-DA1C-B680-818D9F1B59D9}"/>
              </a:ext>
            </a:extLst>
          </p:cNvPr>
          <p:cNvSpPr txBox="1"/>
          <p:nvPr/>
        </p:nvSpPr>
        <p:spPr>
          <a:xfrm>
            <a:off x="7907806" y="4093764"/>
            <a:ext cx="641302" cy="288147"/>
          </a:xfrm>
          <a:prstGeom prst="rect">
            <a:avLst/>
          </a:prstGeom>
          <a:noFill/>
          <a:ln w="38100">
            <a:noFill/>
          </a:ln>
        </p:spPr>
        <p:txBody>
          <a:bodyPr wrap="non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モデル</a:t>
            </a:r>
          </a:p>
        </p:txBody>
      </p:sp>
      <p:sp>
        <p:nvSpPr>
          <p:cNvPr id="25" name="テキスト ボックス 24">
            <a:extLst>
              <a:ext uri="{FF2B5EF4-FFF2-40B4-BE49-F238E27FC236}">
                <a16:creationId xmlns:a16="http://schemas.microsoft.com/office/drawing/2014/main" id="{56828454-7917-E554-2ED5-5A83F97E8A32}"/>
              </a:ext>
            </a:extLst>
          </p:cNvPr>
          <p:cNvSpPr txBox="1"/>
          <p:nvPr/>
        </p:nvSpPr>
        <p:spPr>
          <a:xfrm>
            <a:off x="10287241" y="4093764"/>
            <a:ext cx="936255" cy="288147"/>
          </a:xfrm>
          <a:prstGeom prst="rect">
            <a:avLst/>
          </a:prstGeom>
          <a:noFill/>
          <a:ln w="38100">
            <a:noFill/>
          </a:ln>
        </p:spPr>
        <p:txBody>
          <a:bodyPr wrap="none" lIns="108000" tIns="36000" rIns="108000" bIns="36000" rtlCol="0" anchor="t" anchorCtr="0">
            <a:spAutoFit/>
          </a:bodyPr>
          <a:lstStyle/>
          <a:p>
            <a:pPr algn="ct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予測結果</a:t>
            </a:r>
          </a:p>
        </p:txBody>
      </p:sp>
      <p:sp>
        <p:nvSpPr>
          <p:cNvPr id="39" name="右矢印 38">
            <a:extLst>
              <a:ext uri="{FF2B5EF4-FFF2-40B4-BE49-F238E27FC236}">
                <a16:creationId xmlns:a16="http://schemas.microsoft.com/office/drawing/2014/main" id="{4B52BA61-B0EA-01E1-A676-3A1BA714599F}"/>
              </a:ext>
            </a:extLst>
          </p:cNvPr>
          <p:cNvSpPr/>
          <p:nvPr/>
        </p:nvSpPr>
        <p:spPr>
          <a:xfrm>
            <a:off x="4114800" y="4664858"/>
            <a:ext cx="931026" cy="315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9D999630-2E62-5245-36F8-D8F44983B678}"/>
              </a:ext>
            </a:extLst>
          </p:cNvPr>
          <p:cNvSpPr txBox="1"/>
          <p:nvPr/>
        </p:nvSpPr>
        <p:spPr>
          <a:xfrm>
            <a:off x="4016480" y="4428035"/>
            <a:ext cx="1115791" cy="288147"/>
          </a:xfrm>
          <a:prstGeom prst="rect">
            <a:avLst/>
          </a:prstGeom>
          <a:noFill/>
          <a:ln w="38100">
            <a:noFill/>
          </a:ln>
        </p:spPr>
        <p:txBody>
          <a:bodyPr wrap="none" lIns="108000" tIns="36000" rIns="108000" bIns="36000" rtlCol="0" anchor="t" anchorCtr="0">
            <a:spAutoFit/>
          </a:bodyPr>
          <a:lstStyle/>
          <a:p>
            <a:pPr algn="l"/>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特徴量変換</a:t>
            </a:r>
          </a:p>
        </p:txBody>
      </p:sp>
      <p:pic>
        <p:nvPicPr>
          <p:cNvPr id="41" name="Picture 7">
            <a:extLst>
              <a:ext uri="{FF2B5EF4-FFF2-40B4-BE49-F238E27FC236}">
                <a16:creationId xmlns:a16="http://schemas.microsoft.com/office/drawing/2014/main" id="{BC258A65-F784-0BF5-FA9C-87B58528FBC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481280" y="4525985"/>
            <a:ext cx="572471" cy="545531"/>
          </a:xfrm>
          <a:prstGeom prst="rect">
            <a:avLst/>
          </a:prstGeom>
        </p:spPr>
      </p:pic>
      <p:sp>
        <p:nvSpPr>
          <p:cNvPr id="42" name="テキスト ボックス 41">
            <a:extLst>
              <a:ext uri="{FF2B5EF4-FFF2-40B4-BE49-F238E27FC236}">
                <a16:creationId xmlns:a16="http://schemas.microsoft.com/office/drawing/2014/main" id="{15AD88CE-47B0-E793-A860-3551448BAFB6}"/>
              </a:ext>
            </a:extLst>
          </p:cNvPr>
          <p:cNvSpPr txBox="1"/>
          <p:nvPr/>
        </p:nvSpPr>
        <p:spPr>
          <a:xfrm>
            <a:off x="5299765" y="4093763"/>
            <a:ext cx="936255" cy="288147"/>
          </a:xfrm>
          <a:prstGeom prst="rect">
            <a:avLst/>
          </a:prstGeom>
          <a:noFill/>
          <a:ln w="38100">
            <a:noFill/>
          </a:ln>
        </p:spPr>
        <p:txBody>
          <a:bodyPr wrap="none" lIns="108000" tIns="36000" rIns="108000" bIns="36000" rtlCol="0" anchor="t" anchorCtr="0">
            <a:spAutoFit/>
          </a:bodyPr>
          <a:lstStyle/>
          <a:p>
            <a:pPr algn="ct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潜在変数</a:t>
            </a:r>
          </a:p>
        </p:txBody>
      </p:sp>
      <p:sp>
        <p:nvSpPr>
          <p:cNvPr id="43" name="円/楕円 42">
            <a:extLst>
              <a:ext uri="{FF2B5EF4-FFF2-40B4-BE49-F238E27FC236}">
                <a16:creationId xmlns:a16="http://schemas.microsoft.com/office/drawing/2014/main" id="{D7C32EDE-3D70-E92B-30E9-273BA8283CC3}"/>
              </a:ext>
            </a:extLst>
          </p:cNvPr>
          <p:cNvSpPr/>
          <p:nvPr/>
        </p:nvSpPr>
        <p:spPr>
          <a:xfrm>
            <a:off x="461476" y="1939386"/>
            <a:ext cx="814646" cy="81464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一般</a:t>
            </a:r>
          </a:p>
        </p:txBody>
      </p:sp>
      <p:sp>
        <p:nvSpPr>
          <p:cNvPr id="44" name="円/楕円 43">
            <a:extLst>
              <a:ext uri="{FF2B5EF4-FFF2-40B4-BE49-F238E27FC236}">
                <a16:creationId xmlns:a16="http://schemas.microsoft.com/office/drawing/2014/main" id="{CE24D30F-6462-2DAD-0E26-69A1193C9782}"/>
              </a:ext>
            </a:extLst>
          </p:cNvPr>
          <p:cNvSpPr/>
          <p:nvPr/>
        </p:nvSpPr>
        <p:spPr>
          <a:xfrm>
            <a:off x="461476" y="4418065"/>
            <a:ext cx="814646" cy="814646"/>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endParaRPr>
          </a:p>
        </p:txBody>
      </p:sp>
      <p:sp>
        <p:nvSpPr>
          <p:cNvPr id="48" name="テキスト ボックス 47">
            <a:extLst>
              <a:ext uri="{FF2B5EF4-FFF2-40B4-BE49-F238E27FC236}">
                <a16:creationId xmlns:a16="http://schemas.microsoft.com/office/drawing/2014/main" id="{04D6A988-B0ED-B017-3B5A-8B96B94DC262}"/>
              </a:ext>
            </a:extLst>
          </p:cNvPr>
          <p:cNvSpPr txBox="1"/>
          <p:nvPr/>
        </p:nvSpPr>
        <p:spPr>
          <a:xfrm>
            <a:off x="505668" y="4678725"/>
            <a:ext cx="726262" cy="288147"/>
          </a:xfrm>
          <a:prstGeom prst="rect">
            <a:avLst/>
          </a:prstGeom>
          <a:noFill/>
          <a:ln w="38100">
            <a:noFill/>
          </a:ln>
        </p:spPr>
        <p:txBody>
          <a:bodyPr wrap="none" lIns="108000" tIns="36000" rIns="108000" bIns="36000" rtlCol="0" anchor="t" anchorCtr="0">
            <a:spAutoFit/>
          </a:bodyPr>
          <a:lstStyle/>
          <a:p>
            <a:pPr algn="l"/>
            <a:r>
              <a:rPr kumimoji="1" lang="en-US" altLang="ja-JP" dirty="0">
                <a:solidFill>
                  <a:srgbClr val="00B0F0"/>
                </a:solidFill>
                <a:latin typeface="Yu Gothic UI" panose="020B0500000000000000" pitchFamily="34" charset="-128"/>
                <a:ea typeface="Yu Gothic UI" panose="020B0500000000000000" pitchFamily="34" charset="-128"/>
              </a:rPr>
              <a:t>FM4M</a:t>
            </a:r>
            <a:endParaRPr kumimoji="1" lang="ja-JP" altLang="en-US">
              <a:solidFill>
                <a:srgbClr val="00B0F0"/>
              </a:solidFill>
              <a:latin typeface="Yu Gothic UI" panose="020B0500000000000000" pitchFamily="34" charset="-128"/>
              <a:ea typeface="Yu Gothic UI" panose="020B0500000000000000" pitchFamily="34" charset="-128"/>
            </a:endParaRPr>
          </a:p>
        </p:txBody>
      </p:sp>
      <p:sp>
        <p:nvSpPr>
          <p:cNvPr id="49" name="正方形/長方形 48">
            <a:extLst>
              <a:ext uri="{FF2B5EF4-FFF2-40B4-BE49-F238E27FC236}">
                <a16:creationId xmlns:a16="http://schemas.microsoft.com/office/drawing/2014/main" id="{6B7CA9E3-9B80-E925-0AEB-25CACEA1D89F}"/>
              </a:ext>
            </a:extLst>
          </p:cNvPr>
          <p:cNvSpPr/>
          <p:nvPr/>
        </p:nvSpPr>
        <p:spPr>
          <a:xfrm>
            <a:off x="5203767" y="3898669"/>
            <a:ext cx="1172095" cy="1554480"/>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528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C597FA0F-94BA-F9C9-E977-BACE90557213}"/>
              </a:ext>
            </a:extLst>
          </p:cNvPr>
          <p:cNvSpPr/>
          <p:nvPr/>
        </p:nvSpPr>
        <p:spPr>
          <a:xfrm>
            <a:off x="8725752" y="1213658"/>
            <a:ext cx="3056175" cy="532845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FBA6056-8D9C-2BB4-1668-B4E56A5E910E}"/>
              </a:ext>
            </a:extLst>
          </p:cNvPr>
          <p:cNvSpPr/>
          <p:nvPr/>
        </p:nvSpPr>
        <p:spPr>
          <a:xfrm>
            <a:off x="1778294" y="1213658"/>
            <a:ext cx="6796083" cy="532845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a:extLst>
              <a:ext uri="{FF2B5EF4-FFF2-40B4-BE49-F238E27FC236}">
                <a16:creationId xmlns:a16="http://schemas.microsoft.com/office/drawing/2014/main" id="{3ACB3481-53E2-26E2-4F29-EB3E70C44C51}"/>
              </a:ext>
            </a:extLst>
          </p:cNvPr>
          <p:cNvSpPr txBox="1"/>
          <p:nvPr/>
        </p:nvSpPr>
        <p:spPr>
          <a:xfrm>
            <a:off x="4902086" y="4324863"/>
            <a:ext cx="936255"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ja-JP" altLang="en-US">
                <a:solidFill>
                  <a:schemeClr val="bg1"/>
                </a:solidFill>
                <a:latin typeface="Yu Gothic UI" panose="020B0500000000000000" pitchFamily="34" charset="-128"/>
                <a:ea typeface="Yu Gothic UI" panose="020B0500000000000000" pitchFamily="34" charset="-128"/>
              </a:rPr>
              <a:t>潜在変数</a:t>
            </a:r>
            <a:endParaRPr kumimoji="1" lang="en-US" altLang="ja-JP" dirty="0">
              <a:solidFill>
                <a:schemeClr val="bg1"/>
              </a:solidFill>
              <a:latin typeface="Yu Gothic UI" panose="020B0500000000000000" pitchFamily="34" charset="-128"/>
              <a:ea typeface="Yu Gothic UI" panose="020B0500000000000000" pitchFamily="34" charset="-128"/>
            </a:endParaRPr>
          </a:p>
        </p:txBody>
      </p:sp>
      <p:sp>
        <p:nvSpPr>
          <p:cNvPr id="103" name="テキスト ボックス 102">
            <a:extLst>
              <a:ext uri="{FF2B5EF4-FFF2-40B4-BE49-F238E27FC236}">
                <a16:creationId xmlns:a16="http://schemas.microsoft.com/office/drawing/2014/main" id="{BC7C0DCC-3754-D4EE-A204-CD9F79BF7796}"/>
              </a:ext>
            </a:extLst>
          </p:cNvPr>
          <p:cNvSpPr txBox="1"/>
          <p:nvPr/>
        </p:nvSpPr>
        <p:spPr>
          <a:xfrm>
            <a:off x="5054486" y="4477263"/>
            <a:ext cx="936255"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ja-JP" altLang="en-US">
                <a:solidFill>
                  <a:schemeClr val="bg1"/>
                </a:solidFill>
                <a:latin typeface="Yu Gothic UI" panose="020B0500000000000000" pitchFamily="34" charset="-128"/>
                <a:ea typeface="Yu Gothic UI" panose="020B0500000000000000" pitchFamily="34" charset="-128"/>
              </a:rPr>
              <a:t>潜在変数</a:t>
            </a:r>
            <a:endParaRPr kumimoji="1" lang="en-US" altLang="ja-JP" dirty="0">
              <a:solidFill>
                <a:schemeClr val="bg1"/>
              </a:solidFill>
              <a:latin typeface="Yu Gothic UI" panose="020B0500000000000000" pitchFamily="34" charset="-128"/>
              <a:ea typeface="Yu Gothic UI" panose="020B0500000000000000" pitchFamily="34" charset="-128"/>
            </a:endParaRPr>
          </a:p>
        </p:txBody>
      </p:sp>
      <p:sp>
        <p:nvSpPr>
          <p:cNvPr id="104" name="テキスト ボックス 103">
            <a:extLst>
              <a:ext uri="{FF2B5EF4-FFF2-40B4-BE49-F238E27FC236}">
                <a16:creationId xmlns:a16="http://schemas.microsoft.com/office/drawing/2014/main" id="{175A7441-AED4-4C81-8059-3951C2482317}"/>
              </a:ext>
            </a:extLst>
          </p:cNvPr>
          <p:cNvSpPr txBox="1"/>
          <p:nvPr/>
        </p:nvSpPr>
        <p:spPr>
          <a:xfrm>
            <a:off x="5206886" y="4629663"/>
            <a:ext cx="936255"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ja-JP" altLang="en-US">
                <a:solidFill>
                  <a:schemeClr val="bg1"/>
                </a:solidFill>
                <a:latin typeface="Yu Gothic UI" panose="020B0500000000000000" pitchFamily="34" charset="-128"/>
                <a:ea typeface="Yu Gothic UI" panose="020B0500000000000000" pitchFamily="34" charset="-128"/>
              </a:rPr>
              <a:t>潜在変数</a:t>
            </a:r>
            <a:endParaRPr kumimoji="1" lang="en-US" altLang="ja-JP" dirty="0">
              <a:solidFill>
                <a:schemeClr val="bg1"/>
              </a:solidFill>
              <a:latin typeface="Yu Gothic UI" panose="020B0500000000000000" pitchFamily="34" charset="-128"/>
              <a:ea typeface="Yu Gothic UI" panose="020B0500000000000000" pitchFamily="34" charset="-128"/>
            </a:endParaRPr>
          </a:p>
        </p:txBody>
      </p:sp>
      <p:sp>
        <p:nvSpPr>
          <p:cNvPr id="105" name="テキスト ボックス 104">
            <a:extLst>
              <a:ext uri="{FF2B5EF4-FFF2-40B4-BE49-F238E27FC236}">
                <a16:creationId xmlns:a16="http://schemas.microsoft.com/office/drawing/2014/main" id="{D0B59CB1-597A-DB8D-330F-1976BA246559}"/>
              </a:ext>
            </a:extLst>
          </p:cNvPr>
          <p:cNvSpPr txBox="1"/>
          <p:nvPr/>
        </p:nvSpPr>
        <p:spPr>
          <a:xfrm>
            <a:off x="5359286" y="4782063"/>
            <a:ext cx="936255"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ja-JP" altLang="en-US">
                <a:solidFill>
                  <a:schemeClr val="bg1"/>
                </a:solidFill>
                <a:latin typeface="Yu Gothic UI" panose="020B0500000000000000" pitchFamily="34" charset="-128"/>
                <a:ea typeface="Yu Gothic UI" panose="020B0500000000000000" pitchFamily="34" charset="-128"/>
              </a:rPr>
              <a:t>潜在変数</a:t>
            </a:r>
            <a:endParaRPr kumimoji="1" lang="en-US" altLang="ja-JP" dirty="0">
              <a:solidFill>
                <a:schemeClr val="bg1"/>
              </a:solidFill>
              <a:latin typeface="Yu Gothic UI" panose="020B0500000000000000" pitchFamily="34" charset="-128"/>
              <a:ea typeface="Yu Gothic UI" panose="020B0500000000000000" pitchFamily="34" charset="-128"/>
            </a:endParaRPr>
          </a:p>
        </p:txBody>
      </p:sp>
      <p:sp>
        <p:nvSpPr>
          <p:cNvPr id="106" name="テキスト ボックス 105">
            <a:extLst>
              <a:ext uri="{FF2B5EF4-FFF2-40B4-BE49-F238E27FC236}">
                <a16:creationId xmlns:a16="http://schemas.microsoft.com/office/drawing/2014/main" id="{8B19509A-638C-FF33-C6C6-9BF23693D292}"/>
              </a:ext>
            </a:extLst>
          </p:cNvPr>
          <p:cNvSpPr txBox="1"/>
          <p:nvPr/>
        </p:nvSpPr>
        <p:spPr>
          <a:xfrm>
            <a:off x="5511686" y="4934463"/>
            <a:ext cx="936255"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ja-JP" altLang="en-US">
                <a:solidFill>
                  <a:schemeClr val="bg1"/>
                </a:solidFill>
                <a:latin typeface="Yu Gothic UI" panose="020B0500000000000000" pitchFamily="34" charset="-128"/>
                <a:ea typeface="Yu Gothic UI" panose="020B0500000000000000" pitchFamily="34" charset="-128"/>
              </a:rPr>
              <a:t>潜在変数</a:t>
            </a:r>
            <a:endParaRPr kumimoji="1" lang="en-US" altLang="ja-JP" dirty="0">
              <a:solidFill>
                <a:schemeClr val="bg1"/>
              </a:solidFill>
              <a:latin typeface="Yu Gothic UI" panose="020B0500000000000000" pitchFamily="34" charset="-128"/>
              <a:ea typeface="Yu Gothic UI" panose="020B0500000000000000" pitchFamily="34" charset="-128"/>
            </a:endParaRPr>
          </a:p>
        </p:txBody>
      </p:sp>
      <p:sp>
        <p:nvSpPr>
          <p:cNvPr id="107" name="テキスト ボックス 106">
            <a:extLst>
              <a:ext uri="{FF2B5EF4-FFF2-40B4-BE49-F238E27FC236}">
                <a16:creationId xmlns:a16="http://schemas.microsoft.com/office/drawing/2014/main" id="{43D30885-E691-7AA6-63C4-42B98ADF1E79}"/>
              </a:ext>
            </a:extLst>
          </p:cNvPr>
          <p:cNvSpPr txBox="1"/>
          <p:nvPr/>
        </p:nvSpPr>
        <p:spPr>
          <a:xfrm>
            <a:off x="5664086" y="5086863"/>
            <a:ext cx="936255"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ja-JP" altLang="en-US">
                <a:solidFill>
                  <a:schemeClr val="tx1"/>
                </a:solidFill>
                <a:latin typeface="Yu Gothic UI" panose="020B0500000000000000" pitchFamily="34" charset="-128"/>
                <a:ea typeface="Yu Gothic UI" panose="020B0500000000000000" pitchFamily="34" charset="-128"/>
              </a:rPr>
              <a:t>潜在変数</a:t>
            </a:r>
            <a:endParaRPr kumimoji="1" lang="en-US" altLang="ja-JP" dirty="0">
              <a:solidFill>
                <a:schemeClr val="tx1"/>
              </a:solidFill>
              <a:latin typeface="Yu Gothic UI" panose="020B0500000000000000" pitchFamily="34" charset="-128"/>
              <a:ea typeface="Yu Gothic UI" panose="020B0500000000000000" pitchFamily="34" charset="-128"/>
            </a:endParaRPr>
          </a:p>
        </p:txBody>
      </p:sp>
      <p:sp>
        <p:nvSpPr>
          <p:cNvPr id="2" name="スライド番号プレースホルダー 1">
            <a:extLst>
              <a:ext uri="{FF2B5EF4-FFF2-40B4-BE49-F238E27FC236}">
                <a16:creationId xmlns:a16="http://schemas.microsoft.com/office/drawing/2014/main" id="{0C2AC9D8-6580-B25F-C9A8-269F24FF8D42}"/>
              </a:ext>
            </a:extLst>
          </p:cNvPr>
          <p:cNvSpPr>
            <a:spLocks noGrp="1"/>
          </p:cNvSpPr>
          <p:nvPr>
            <p:ph type="sldNum" idx="12"/>
          </p:nvPr>
        </p:nvSpPr>
        <p:spPr/>
        <p:txBody>
          <a:bodyPr/>
          <a:lstStyle/>
          <a:p>
            <a:fld id="{00000000-1234-1234-1234-123412341234}" type="slidenum">
              <a:rPr lang="en-US" altLang="ja-JP" smtClean="0"/>
              <a:pPr/>
              <a:t>3</a:t>
            </a:fld>
            <a:endParaRPr lang="ja-JP" altLang="en-US" dirty="0"/>
          </a:p>
        </p:txBody>
      </p:sp>
      <p:sp>
        <p:nvSpPr>
          <p:cNvPr id="3" name="タイトル 2">
            <a:extLst>
              <a:ext uri="{FF2B5EF4-FFF2-40B4-BE49-F238E27FC236}">
                <a16:creationId xmlns:a16="http://schemas.microsoft.com/office/drawing/2014/main" id="{59036224-3E8B-0429-C465-5875AC3875E7}"/>
              </a:ext>
            </a:extLst>
          </p:cNvPr>
          <p:cNvSpPr>
            <a:spLocks noGrp="1"/>
          </p:cNvSpPr>
          <p:nvPr>
            <p:ph type="title"/>
          </p:nvPr>
        </p:nvSpPr>
        <p:spPr/>
        <p:txBody>
          <a:bodyPr/>
          <a:lstStyle/>
          <a:p>
            <a:r>
              <a:rPr kumimoji="1" lang="en-US" altLang="ja-JP" dirty="0"/>
              <a:t>FM4M</a:t>
            </a:r>
            <a:r>
              <a:rPr kumimoji="1" lang="ja-JP" altLang="en-US"/>
              <a:t>の構造</a:t>
            </a:r>
          </a:p>
        </p:txBody>
      </p:sp>
      <p:sp>
        <p:nvSpPr>
          <p:cNvPr id="4" name="正方形/長方形 3">
            <a:extLst>
              <a:ext uri="{FF2B5EF4-FFF2-40B4-BE49-F238E27FC236}">
                <a16:creationId xmlns:a16="http://schemas.microsoft.com/office/drawing/2014/main" id="{7A8C8E86-78BC-4DD0-8C4D-CC6261E3EC5E}"/>
              </a:ext>
            </a:extLst>
          </p:cNvPr>
          <p:cNvSpPr/>
          <p:nvPr/>
        </p:nvSpPr>
        <p:spPr>
          <a:xfrm>
            <a:off x="3355032" y="1717453"/>
            <a:ext cx="1070757" cy="63529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Uni-modal </a:t>
            </a:r>
          </a:p>
          <a:p>
            <a:pPr algn="ctr"/>
            <a:r>
              <a:rPr kumimoji="1" lang="en-US" altLang="ja-JP" dirty="0"/>
              <a:t>FM</a:t>
            </a:r>
            <a:endParaRPr kumimoji="1" lang="ja-JP" altLang="en-US"/>
          </a:p>
        </p:txBody>
      </p:sp>
      <p:sp>
        <p:nvSpPr>
          <p:cNvPr id="5" name="正方形/長方形 4">
            <a:extLst>
              <a:ext uri="{FF2B5EF4-FFF2-40B4-BE49-F238E27FC236}">
                <a16:creationId xmlns:a16="http://schemas.microsoft.com/office/drawing/2014/main" id="{2D021514-D1B2-4B11-9AC5-A7CDA0C716EB}"/>
              </a:ext>
            </a:extLst>
          </p:cNvPr>
          <p:cNvSpPr/>
          <p:nvPr/>
        </p:nvSpPr>
        <p:spPr>
          <a:xfrm>
            <a:off x="3221729" y="4166592"/>
            <a:ext cx="1070757" cy="63529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6"/>
                </a:solidFill>
              </a:rPr>
              <a:t>Uni-modal </a:t>
            </a:r>
          </a:p>
          <a:p>
            <a:pPr algn="ctr"/>
            <a:r>
              <a:rPr kumimoji="1" lang="en-US" altLang="ja-JP" dirty="0">
                <a:solidFill>
                  <a:schemeClr val="accent6"/>
                </a:solidFill>
              </a:rPr>
              <a:t>model</a:t>
            </a:r>
            <a:endParaRPr kumimoji="1" lang="ja-JP" altLang="en-US">
              <a:solidFill>
                <a:schemeClr val="accent6"/>
              </a:solidFill>
            </a:endParaRPr>
          </a:p>
        </p:txBody>
      </p:sp>
      <p:sp>
        <p:nvSpPr>
          <p:cNvPr id="12" name="正方形/長方形 11">
            <a:extLst>
              <a:ext uri="{FF2B5EF4-FFF2-40B4-BE49-F238E27FC236}">
                <a16:creationId xmlns:a16="http://schemas.microsoft.com/office/drawing/2014/main" id="{6793BC99-850F-CF67-40B4-EFEA9658EB7B}"/>
              </a:ext>
            </a:extLst>
          </p:cNvPr>
          <p:cNvSpPr/>
          <p:nvPr/>
        </p:nvSpPr>
        <p:spPr>
          <a:xfrm>
            <a:off x="9038135" y="1624782"/>
            <a:ext cx="2517293" cy="88419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Downstream task</a:t>
            </a:r>
          </a:p>
          <a:p>
            <a:r>
              <a:rPr kumimoji="1" lang="ja-JP" altLang="en-US">
                <a:solidFill>
                  <a:schemeClr val="tx1"/>
                </a:solidFill>
              </a:rPr>
              <a:t>→物性、収率の予測</a:t>
            </a:r>
            <a:endParaRPr kumimoji="1" lang="en-US" altLang="ja-JP" dirty="0">
              <a:solidFill>
                <a:schemeClr val="tx1"/>
              </a:solidFill>
            </a:endParaRPr>
          </a:p>
          <a:p>
            <a:r>
              <a:rPr kumimoji="1" lang="ja-JP" altLang="en-US">
                <a:solidFill>
                  <a:schemeClr val="tx1"/>
                </a:solidFill>
              </a:rPr>
              <a:t>→分子生成</a:t>
            </a:r>
            <a:r>
              <a:rPr kumimoji="1" lang="en-US" altLang="ja-JP" dirty="0">
                <a:solidFill>
                  <a:schemeClr val="tx1"/>
                </a:solidFill>
              </a:rPr>
              <a:t>(</a:t>
            </a:r>
            <a:r>
              <a:rPr kumimoji="1" lang="ja-JP" altLang="en-US">
                <a:solidFill>
                  <a:schemeClr val="tx1"/>
                </a:solidFill>
              </a:rPr>
              <a:t>分子構造最適化</a:t>
            </a:r>
            <a:r>
              <a:rPr kumimoji="1" lang="en-US" altLang="ja-JP" dirty="0">
                <a:solidFill>
                  <a:schemeClr val="tx1"/>
                </a:solidFill>
              </a:rPr>
              <a:t>)</a:t>
            </a: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69532C08-7EC1-0720-93D8-9072752A69A9}"/>
              </a:ext>
            </a:extLst>
          </p:cNvPr>
          <p:cNvSpPr txBox="1"/>
          <p:nvPr/>
        </p:nvSpPr>
        <p:spPr>
          <a:xfrm>
            <a:off x="204917" y="1916363"/>
            <a:ext cx="1341815" cy="288147"/>
          </a:xfrm>
          <a:prstGeom prst="rect">
            <a:avLst/>
          </a:prstGeom>
          <a:noFill/>
          <a:ln w="38100">
            <a:noFill/>
          </a:ln>
        </p:spPr>
        <p:txBody>
          <a:bodyPr wrap="none" lIns="108000" tIns="36000" rIns="108000" bIns="36000" rtlCol="0" anchor="t" anchorCtr="0">
            <a:spAutoFit/>
          </a:bodyPr>
          <a:lstStyle/>
          <a:p>
            <a:pPr algn="l"/>
            <a:r>
              <a:rPr kumimoji="1" lang="en-US" altLang="ja-JP" dirty="0"/>
              <a:t>Uni-modal FM</a:t>
            </a:r>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16" name="テキスト ボックス 15">
            <a:extLst>
              <a:ext uri="{FF2B5EF4-FFF2-40B4-BE49-F238E27FC236}">
                <a16:creationId xmlns:a16="http://schemas.microsoft.com/office/drawing/2014/main" id="{7849B3F5-5BA8-0DD4-0262-4465DBCE24D5}"/>
              </a:ext>
            </a:extLst>
          </p:cNvPr>
          <p:cNvSpPr txBox="1"/>
          <p:nvPr/>
        </p:nvSpPr>
        <p:spPr>
          <a:xfrm>
            <a:off x="150416" y="4661616"/>
            <a:ext cx="1450819" cy="288147"/>
          </a:xfrm>
          <a:prstGeom prst="rect">
            <a:avLst/>
          </a:prstGeom>
          <a:noFill/>
          <a:ln w="38100">
            <a:noFill/>
          </a:ln>
        </p:spPr>
        <p:txBody>
          <a:bodyPr wrap="none" lIns="108000" tIns="36000" rIns="108000" bIns="36000" rtlCol="0" anchor="t" anchorCtr="0">
            <a:spAutoFit/>
          </a:bodyPr>
          <a:lstStyle/>
          <a:p>
            <a:pPr algn="l"/>
            <a:r>
              <a:rPr kumimoji="1" lang="en-US" altLang="ja-JP" dirty="0"/>
              <a:t>Multi-modal FM</a:t>
            </a:r>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31" name="テキスト ボックス 30">
            <a:extLst>
              <a:ext uri="{FF2B5EF4-FFF2-40B4-BE49-F238E27FC236}">
                <a16:creationId xmlns:a16="http://schemas.microsoft.com/office/drawing/2014/main" id="{910BBBB9-39AB-CE93-C247-9FE7622EA262}"/>
              </a:ext>
            </a:extLst>
          </p:cNvPr>
          <p:cNvSpPr txBox="1"/>
          <p:nvPr/>
        </p:nvSpPr>
        <p:spPr>
          <a:xfrm>
            <a:off x="4463881" y="875419"/>
            <a:ext cx="1462040" cy="288147"/>
          </a:xfrm>
          <a:prstGeom prst="rect">
            <a:avLst/>
          </a:prstGeom>
          <a:noFill/>
          <a:ln w="38100">
            <a:noFill/>
          </a:ln>
        </p:spPr>
        <p:txBody>
          <a:bodyPr wrap="none" lIns="108000" tIns="36000" rIns="108000" bIns="36000" rtlCol="0" anchor="t" anchorCtr="0">
            <a:spAutoFit/>
          </a:bodyPr>
          <a:lstStyle/>
          <a:p>
            <a:pPr algn="l"/>
            <a:r>
              <a:rPr kumimoji="1" lang="ja-JP" altLang="en-US">
                <a:solidFill>
                  <a:schemeClr val="accent6">
                    <a:lumMod val="40000"/>
                    <a:lumOff val="60000"/>
                  </a:schemeClr>
                </a:solidFill>
                <a:latin typeface="Yu Gothic UI" panose="020B0500000000000000" pitchFamily="34" charset="-128"/>
                <a:ea typeface="Yu Gothic UI" panose="020B0500000000000000" pitchFamily="34" charset="-128"/>
              </a:rPr>
              <a:t>潜在変数の作成</a:t>
            </a:r>
          </a:p>
        </p:txBody>
      </p:sp>
      <p:sp>
        <p:nvSpPr>
          <p:cNvPr id="34" name="右矢印 33">
            <a:extLst>
              <a:ext uri="{FF2B5EF4-FFF2-40B4-BE49-F238E27FC236}">
                <a16:creationId xmlns:a16="http://schemas.microsoft.com/office/drawing/2014/main" id="{FC923E8A-77F4-C6DE-7494-899551DDBFBE}"/>
              </a:ext>
            </a:extLst>
          </p:cNvPr>
          <p:cNvSpPr/>
          <p:nvPr/>
        </p:nvSpPr>
        <p:spPr>
          <a:xfrm>
            <a:off x="2637043" y="4319492"/>
            <a:ext cx="655068"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Input</a:t>
            </a:r>
            <a:endParaRPr kumimoji="1" lang="ja-JP" altLang="en-US" sz="1100">
              <a:solidFill>
                <a:schemeClr val="tx1"/>
              </a:solidFill>
            </a:endParaRPr>
          </a:p>
        </p:txBody>
      </p:sp>
      <p:sp>
        <p:nvSpPr>
          <p:cNvPr id="37" name="テキスト ボックス 36">
            <a:extLst>
              <a:ext uri="{FF2B5EF4-FFF2-40B4-BE49-F238E27FC236}">
                <a16:creationId xmlns:a16="http://schemas.microsoft.com/office/drawing/2014/main" id="{92DEAE9B-CB63-02B3-EF57-3D9E926244A0}"/>
              </a:ext>
            </a:extLst>
          </p:cNvPr>
          <p:cNvSpPr txBox="1"/>
          <p:nvPr/>
        </p:nvSpPr>
        <p:spPr>
          <a:xfrm>
            <a:off x="1840249" y="4348490"/>
            <a:ext cx="796794"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en-US" altLang="ja-JP" dirty="0">
                <a:solidFill>
                  <a:schemeClr val="bg1"/>
                </a:solidFill>
                <a:latin typeface="Yu Gothic UI" panose="020B0500000000000000" pitchFamily="34" charset="-128"/>
                <a:ea typeface="Yu Gothic UI" panose="020B0500000000000000" pitchFamily="34" charset="-128"/>
              </a:rPr>
              <a:t>SMILES</a:t>
            </a:r>
          </a:p>
        </p:txBody>
      </p:sp>
      <p:sp>
        <p:nvSpPr>
          <p:cNvPr id="54" name="右矢印 53">
            <a:extLst>
              <a:ext uri="{FF2B5EF4-FFF2-40B4-BE49-F238E27FC236}">
                <a16:creationId xmlns:a16="http://schemas.microsoft.com/office/drawing/2014/main" id="{E0C04223-7E7E-D376-E53C-BB45D4EC363A}"/>
              </a:ext>
            </a:extLst>
          </p:cNvPr>
          <p:cNvSpPr/>
          <p:nvPr/>
        </p:nvSpPr>
        <p:spPr>
          <a:xfrm>
            <a:off x="4219627" y="4332124"/>
            <a:ext cx="731349"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Output</a:t>
            </a:r>
            <a:endParaRPr kumimoji="1" lang="ja-JP" altLang="en-US" sz="1100">
              <a:solidFill>
                <a:schemeClr val="tx1"/>
              </a:solidFill>
            </a:endParaRPr>
          </a:p>
        </p:txBody>
      </p:sp>
      <p:sp>
        <p:nvSpPr>
          <p:cNvPr id="60" name="テキスト ボックス 59">
            <a:extLst>
              <a:ext uri="{FF2B5EF4-FFF2-40B4-BE49-F238E27FC236}">
                <a16:creationId xmlns:a16="http://schemas.microsoft.com/office/drawing/2014/main" id="{816F357A-9C3A-4964-B0AC-E64722A82D70}"/>
              </a:ext>
            </a:extLst>
          </p:cNvPr>
          <p:cNvSpPr txBox="1"/>
          <p:nvPr/>
        </p:nvSpPr>
        <p:spPr>
          <a:xfrm>
            <a:off x="6995558" y="4553896"/>
            <a:ext cx="1393455" cy="503590"/>
          </a:xfrm>
          <a:prstGeom prst="rect">
            <a:avLst/>
          </a:prstGeom>
          <a:solidFill>
            <a:schemeClr val="bg1"/>
          </a:solidFill>
          <a:ln w="38100">
            <a:solidFill>
              <a:schemeClr val="tx1"/>
            </a:solidFill>
          </a:ln>
        </p:spPr>
        <p:txBody>
          <a:bodyPr wrap="square" lIns="108000" tIns="36000" rIns="108000" bIns="36000" rtlCol="0" anchor="t" anchorCtr="0">
            <a:spAutoFit/>
          </a:bodyPr>
          <a:lstStyle/>
          <a:p>
            <a:pPr algn="ctr"/>
            <a:r>
              <a:rPr kumimoji="1" lang="ja-JP" altLang="en-US">
                <a:solidFill>
                  <a:schemeClr val="tx1">
                    <a:lumMod val="75000"/>
                    <a:lumOff val="25000"/>
                  </a:schemeClr>
                </a:solidFill>
                <a:latin typeface="Yu Gothic UI" panose="020B0500000000000000" pitchFamily="34" charset="-128"/>
                <a:ea typeface="Yu Gothic UI" panose="020B0500000000000000" pitchFamily="34" charset="-128"/>
              </a:rPr>
              <a:t>融合潜在変数</a:t>
            </a:r>
            <a:endPar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endParaRPr>
          </a:p>
          <a:p>
            <a:pPr algn="ctr"/>
            <a:r>
              <a:rPr kumimoji="1" lang="en-US" altLang="ja-JP" dirty="0">
                <a:solidFill>
                  <a:schemeClr val="tx1">
                    <a:lumMod val="75000"/>
                    <a:lumOff val="25000"/>
                  </a:schemeClr>
                </a:solidFill>
                <a:latin typeface="Yu Gothic UI" panose="020B0500000000000000" pitchFamily="34" charset="-128"/>
                <a:ea typeface="Yu Gothic UI" panose="020B0500000000000000" pitchFamily="34" charset="-128"/>
              </a:rPr>
              <a:t>(Fused FMs)</a:t>
            </a:r>
            <a:endParaRPr kumimoji="1" lang="ja-JP" altLang="en-US">
              <a:solidFill>
                <a:schemeClr val="tx1">
                  <a:lumMod val="75000"/>
                  <a:lumOff val="25000"/>
                </a:schemeClr>
              </a:solidFill>
              <a:latin typeface="Yu Gothic UI" panose="020B0500000000000000" pitchFamily="34" charset="-128"/>
              <a:ea typeface="Yu Gothic UI" panose="020B0500000000000000" pitchFamily="34" charset="-128"/>
            </a:endParaRPr>
          </a:p>
        </p:txBody>
      </p:sp>
      <p:sp>
        <p:nvSpPr>
          <p:cNvPr id="76" name="右矢印 75">
            <a:extLst>
              <a:ext uri="{FF2B5EF4-FFF2-40B4-BE49-F238E27FC236}">
                <a16:creationId xmlns:a16="http://schemas.microsoft.com/office/drawing/2014/main" id="{304262E6-9347-4069-C7F4-D72ED866E12E}"/>
              </a:ext>
            </a:extLst>
          </p:cNvPr>
          <p:cNvSpPr/>
          <p:nvPr/>
        </p:nvSpPr>
        <p:spPr>
          <a:xfrm>
            <a:off x="4372027" y="4484524"/>
            <a:ext cx="731349"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Output</a:t>
            </a:r>
            <a:endParaRPr kumimoji="1" lang="ja-JP" altLang="en-US" sz="1100">
              <a:solidFill>
                <a:schemeClr val="tx1"/>
              </a:solidFill>
            </a:endParaRPr>
          </a:p>
        </p:txBody>
      </p:sp>
      <p:sp>
        <p:nvSpPr>
          <p:cNvPr id="77" name="右矢印 76">
            <a:extLst>
              <a:ext uri="{FF2B5EF4-FFF2-40B4-BE49-F238E27FC236}">
                <a16:creationId xmlns:a16="http://schemas.microsoft.com/office/drawing/2014/main" id="{4737E98D-C333-4DE9-E8FB-AD1F950A23A4}"/>
              </a:ext>
            </a:extLst>
          </p:cNvPr>
          <p:cNvSpPr/>
          <p:nvPr/>
        </p:nvSpPr>
        <p:spPr>
          <a:xfrm>
            <a:off x="4524427" y="4636924"/>
            <a:ext cx="731349"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Output</a:t>
            </a:r>
            <a:endParaRPr kumimoji="1" lang="ja-JP" altLang="en-US" sz="1100">
              <a:solidFill>
                <a:schemeClr val="tx1"/>
              </a:solidFill>
            </a:endParaRPr>
          </a:p>
        </p:txBody>
      </p:sp>
      <p:sp>
        <p:nvSpPr>
          <p:cNvPr id="78" name="右矢印 77">
            <a:extLst>
              <a:ext uri="{FF2B5EF4-FFF2-40B4-BE49-F238E27FC236}">
                <a16:creationId xmlns:a16="http://schemas.microsoft.com/office/drawing/2014/main" id="{5D572E95-4626-9CBB-5891-80816C9B8C81}"/>
              </a:ext>
            </a:extLst>
          </p:cNvPr>
          <p:cNvSpPr/>
          <p:nvPr/>
        </p:nvSpPr>
        <p:spPr>
          <a:xfrm>
            <a:off x="4676827" y="4789324"/>
            <a:ext cx="731349"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Output</a:t>
            </a:r>
            <a:endParaRPr kumimoji="1" lang="ja-JP" altLang="en-US" sz="1100">
              <a:solidFill>
                <a:schemeClr val="tx1"/>
              </a:solidFill>
            </a:endParaRPr>
          </a:p>
        </p:txBody>
      </p:sp>
      <p:sp>
        <p:nvSpPr>
          <p:cNvPr id="79" name="右矢印 78">
            <a:extLst>
              <a:ext uri="{FF2B5EF4-FFF2-40B4-BE49-F238E27FC236}">
                <a16:creationId xmlns:a16="http://schemas.microsoft.com/office/drawing/2014/main" id="{E7771A18-7D05-FEE6-C578-488E71A2C0E5}"/>
              </a:ext>
            </a:extLst>
          </p:cNvPr>
          <p:cNvSpPr/>
          <p:nvPr/>
        </p:nvSpPr>
        <p:spPr>
          <a:xfrm>
            <a:off x="4829227" y="4941724"/>
            <a:ext cx="731349"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Output</a:t>
            </a:r>
            <a:endParaRPr kumimoji="1" lang="ja-JP" altLang="en-US" sz="1100">
              <a:solidFill>
                <a:schemeClr val="tx1"/>
              </a:solidFill>
            </a:endParaRPr>
          </a:p>
        </p:txBody>
      </p:sp>
      <p:sp>
        <p:nvSpPr>
          <p:cNvPr id="80" name="右矢印 79">
            <a:extLst>
              <a:ext uri="{FF2B5EF4-FFF2-40B4-BE49-F238E27FC236}">
                <a16:creationId xmlns:a16="http://schemas.microsoft.com/office/drawing/2014/main" id="{3B79A24B-799B-62D5-52F6-2E367A8D8E69}"/>
              </a:ext>
            </a:extLst>
          </p:cNvPr>
          <p:cNvSpPr/>
          <p:nvPr/>
        </p:nvSpPr>
        <p:spPr>
          <a:xfrm>
            <a:off x="4981627" y="5094124"/>
            <a:ext cx="731349"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Output</a:t>
            </a:r>
            <a:endParaRPr kumimoji="1" lang="ja-JP" altLang="en-US" sz="1100"/>
          </a:p>
        </p:txBody>
      </p:sp>
      <p:sp>
        <p:nvSpPr>
          <p:cNvPr id="81" name="正方形/長方形 80">
            <a:extLst>
              <a:ext uri="{FF2B5EF4-FFF2-40B4-BE49-F238E27FC236}">
                <a16:creationId xmlns:a16="http://schemas.microsoft.com/office/drawing/2014/main" id="{325C90AC-CFA0-5A91-1BEF-18C33B4DF805}"/>
              </a:ext>
            </a:extLst>
          </p:cNvPr>
          <p:cNvSpPr/>
          <p:nvPr/>
        </p:nvSpPr>
        <p:spPr>
          <a:xfrm>
            <a:off x="3374129" y="4318992"/>
            <a:ext cx="1070757" cy="63529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6"/>
                </a:solidFill>
              </a:rPr>
              <a:t>Uni-modal </a:t>
            </a:r>
          </a:p>
          <a:p>
            <a:pPr algn="ctr"/>
            <a:r>
              <a:rPr kumimoji="1" lang="en-US" altLang="ja-JP" dirty="0">
                <a:solidFill>
                  <a:schemeClr val="accent6"/>
                </a:solidFill>
              </a:rPr>
              <a:t>model</a:t>
            </a:r>
            <a:endParaRPr kumimoji="1" lang="ja-JP" altLang="en-US">
              <a:solidFill>
                <a:schemeClr val="accent6"/>
              </a:solidFill>
            </a:endParaRPr>
          </a:p>
        </p:txBody>
      </p:sp>
      <p:sp>
        <p:nvSpPr>
          <p:cNvPr id="82" name="正方形/長方形 81">
            <a:extLst>
              <a:ext uri="{FF2B5EF4-FFF2-40B4-BE49-F238E27FC236}">
                <a16:creationId xmlns:a16="http://schemas.microsoft.com/office/drawing/2014/main" id="{547B1FCE-A670-4CA0-92C3-C52F1CC43373}"/>
              </a:ext>
            </a:extLst>
          </p:cNvPr>
          <p:cNvSpPr/>
          <p:nvPr/>
        </p:nvSpPr>
        <p:spPr>
          <a:xfrm>
            <a:off x="3526529" y="4471392"/>
            <a:ext cx="1070757" cy="63529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6"/>
                </a:solidFill>
              </a:rPr>
              <a:t>Uni-modal </a:t>
            </a:r>
          </a:p>
          <a:p>
            <a:pPr algn="ctr"/>
            <a:r>
              <a:rPr kumimoji="1" lang="en-US" altLang="ja-JP" dirty="0">
                <a:solidFill>
                  <a:schemeClr val="accent6"/>
                </a:solidFill>
              </a:rPr>
              <a:t>model</a:t>
            </a:r>
            <a:endParaRPr kumimoji="1" lang="ja-JP" altLang="en-US">
              <a:solidFill>
                <a:schemeClr val="accent6"/>
              </a:solidFill>
            </a:endParaRPr>
          </a:p>
        </p:txBody>
      </p:sp>
      <p:sp>
        <p:nvSpPr>
          <p:cNvPr id="83" name="正方形/長方形 82">
            <a:extLst>
              <a:ext uri="{FF2B5EF4-FFF2-40B4-BE49-F238E27FC236}">
                <a16:creationId xmlns:a16="http://schemas.microsoft.com/office/drawing/2014/main" id="{74C5C0DF-3223-77F9-4589-43173957E33B}"/>
              </a:ext>
            </a:extLst>
          </p:cNvPr>
          <p:cNvSpPr/>
          <p:nvPr/>
        </p:nvSpPr>
        <p:spPr>
          <a:xfrm>
            <a:off x="3678929" y="4623792"/>
            <a:ext cx="1070757" cy="63529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6"/>
                </a:solidFill>
              </a:rPr>
              <a:t>Uni-modal </a:t>
            </a:r>
          </a:p>
          <a:p>
            <a:pPr algn="ctr"/>
            <a:r>
              <a:rPr kumimoji="1" lang="en-US" altLang="ja-JP" dirty="0">
                <a:solidFill>
                  <a:schemeClr val="accent6"/>
                </a:solidFill>
              </a:rPr>
              <a:t>model</a:t>
            </a:r>
            <a:endParaRPr kumimoji="1" lang="ja-JP" altLang="en-US">
              <a:solidFill>
                <a:schemeClr val="accent6"/>
              </a:solidFill>
            </a:endParaRPr>
          </a:p>
        </p:txBody>
      </p:sp>
      <p:sp>
        <p:nvSpPr>
          <p:cNvPr id="84" name="正方形/長方形 83">
            <a:extLst>
              <a:ext uri="{FF2B5EF4-FFF2-40B4-BE49-F238E27FC236}">
                <a16:creationId xmlns:a16="http://schemas.microsoft.com/office/drawing/2014/main" id="{22C67C78-F140-A06E-C288-4A6FA097937F}"/>
              </a:ext>
            </a:extLst>
          </p:cNvPr>
          <p:cNvSpPr/>
          <p:nvPr/>
        </p:nvSpPr>
        <p:spPr>
          <a:xfrm>
            <a:off x="3831329" y="4776192"/>
            <a:ext cx="1070757" cy="63529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6"/>
                </a:solidFill>
              </a:rPr>
              <a:t>Uni-modal </a:t>
            </a:r>
          </a:p>
          <a:p>
            <a:pPr algn="ctr"/>
            <a:r>
              <a:rPr kumimoji="1" lang="en-US" altLang="ja-JP" dirty="0">
                <a:solidFill>
                  <a:schemeClr val="accent6"/>
                </a:solidFill>
              </a:rPr>
              <a:t>model</a:t>
            </a:r>
            <a:endParaRPr kumimoji="1" lang="ja-JP" altLang="en-US">
              <a:solidFill>
                <a:schemeClr val="accent6"/>
              </a:solidFill>
            </a:endParaRPr>
          </a:p>
        </p:txBody>
      </p:sp>
      <p:sp>
        <p:nvSpPr>
          <p:cNvPr id="85" name="正方形/長方形 84">
            <a:extLst>
              <a:ext uri="{FF2B5EF4-FFF2-40B4-BE49-F238E27FC236}">
                <a16:creationId xmlns:a16="http://schemas.microsoft.com/office/drawing/2014/main" id="{04410A30-68D0-C7C9-4BA4-DBFA44646469}"/>
              </a:ext>
            </a:extLst>
          </p:cNvPr>
          <p:cNvSpPr/>
          <p:nvPr/>
        </p:nvSpPr>
        <p:spPr>
          <a:xfrm>
            <a:off x="3983729" y="4928592"/>
            <a:ext cx="1070757" cy="63529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Uni-modal </a:t>
            </a:r>
          </a:p>
          <a:p>
            <a:pPr algn="ctr"/>
            <a:r>
              <a:rPr kumimoji="1" lang="en-US" altLang="ja-JP" dirty="0"/>
              <a:t>FM</a:t>
            </a:r>
            <a:endParaRPr kumimoji="1" lang="ja-JP" altLang="en-US"/>
          </a:p>
        </p:txBody>
      </p:sp>
      <p:sp>
        <p:nvSpPr>
          <p:cNvPr id="86" name="右矢印 85">
            <a:extLst>
              <a:ext uri="{FF2B5EF4-FFF2-40B4-BE49-F238E27FC236}">
                <a16:creationId xmlns:a16="http://schemas.microsoft.com/office/drawing/2014/main" id="{F9B2F416-C45C-D86A-8038-90C81F5927ED}"/>
              </a:ext>
            </a:extLst>
          </p:cNvPr>
          <p:cNvSpPr/>
          <p:nvPr/>
        </p:nvSpPr>
        <p:spPr>
          <a:xfrm>
            <a:off x="2789443" y="4471892"/>
            <a:ext cx="655068"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Input</a:t>
            </a:r>
            <a:endParaRPr kumimoji="1" lang="ja-JP" altLang="en-US" sz="1100">
              <a:solidFill>
                <a:schemeClr val="tx1"/>
              </a:solidFill>
            </a:endParaRPr>
          </a:p>
        </p:txBody>
      </p:sp>
      <p:sp>
        <p:nvSpPr>
          <p:cNvPr id="87" name="テキスト ボックス 86">
            <a:extLst>
              <a:ext uri="{FF2B5EF4-FFF2-40B4-BE49-F238E27FC236}">
                <a16:creationId xmlns:a16="http://schemas.microsoft.com/office/drawing/2014/main" id="{32BACBD5-34D6-A62E-A153-9884509CB07E}"/>
              </a:ext>
            </a:extLst>
          </p:cNvPr>
          <p:cNvSpPr txBox="1"/>
          <p:nvPr/>
        </p:nvSpPr>
        <p:spPr>
          <a:xfrm>
            <a:off x="1992649" y="4500890"/>
            <a:ext cx="796794"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en-US" altLang="ja-JP" dirty="0">
                <a:solidFill>
                  <a:schemeClr val="bg1"/>
                </a:solidFill>
                <a:latin typeface="Yu Gothic UI" panose="020B0500000000000000" pitchFamily="34" charset="-128"/>
                <a:ea typeface="Yu Gothic UI" panose="020B0500000000000000" pitchFamily="34" charset="-128"/>
              </a:rPr>
              <a:t>SMILES</a:t>
            </a:r>
          </a:p>
        </p:txBody>
      </p:sp>
      <p:sp>
        <p:nvSpPr>
          <p:cNvPr id="88" name="右矢印 87">
            <a:extLst>
              <a:ext uri="{FF2B5EF4-FFF2-40B4-BE49-F238E27FC236}">
                <a16:creationId xmlns:a16="http://schemas.microsoft.com/office/drawing/2014/main" id="{4D1A7B85-B64A-4B92-94CC-918DE7185890}"/>
              </a:ext>
            </a:extLst>
          </p:cNvPr>
          <p:cNvSpPr/>
          <p:nvPr/>
        </p:nvSpPr>
        <p:spPr>
          <a:xfrm>
            <a:off x="2941843" y="4624292"/>
            <a:ext cx="655068"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Input</a:t>
            </a:r>
            <a:endParaRPr kumimoji="1" lang="ja-JP" altLang="en-US" sz="1100">
              <a:solidFill>
                <a:schemeClr val="tx1"/>
              </a:solidFill>
            </a:endParaRPr>
          </a:p>
        </p:txBody>
      </p:sp>
      <p:sp>
        <p:nvSpPr>
          <p:cNvPr id="89" name="テキスト ボックス 88">
            <a:extLst>
              <a:ext uri="{FF2B5EF4-FFF2-40B4-BE49-F238E27FC236}">
                <a16:creationId xmlns:a16="http://schemas.microsoft.com/office/drawing/2014/main" id="{87E160CF-AC00-7A22-7173-F4BB059609F0}"/>
              </a:ext>
            </a:extLst>
          </p:cNvPr>
          <p:cNvSpPr txBox="1"/>
          <p:nvPr/>
        </p:nvSpPr>
        <p:spPr>
          <a:xfrm>
            <a:off x="2145049" y="4653290"/>
            <a:ext cx="796794"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en-US" altLang="ja-JP" dirty="0">
                <a:solidFill>
                  <a:schemeClr val="bg1"/>
                </a:solidFill>
                <a:latin typeface="Yu Gothic UI" panose="020B0500000000000000" pitchFamily="34" charset="-128"/>
                <a:ea typeface="Yu Gothic UI" panose="020B0500000000000000" pitchFamily="34" charset="-128"/>
              </a:rPr>
              <a:t>SMILES</a:t>
            </a:r>
          </a:p>
        </p:txBody>
      </p:sp>
      <p:sp>
        <p:nvSpPr>
          <p:cNvPr id="90" name="右矢印 89">
            <a:extLst>
              <a:ext uri="{FF2B5EF4-FFF2-40B4-BE49-F238E27FC236}">
                <a16:creationId xmlns:a16="http://schemas.microsoft.com/office/drawing/2014/main" id="{738AF340-EBE5-C6A8-2B95-04DE661D400E}"/>
              </a:ext>
            </a:extLst>
          </p:cNvPr>
          <p:cNvSpPr/>
          <p:nvPr/>
        </p:nvSpPr>
        <p:spPr>
          <a:xfrm>
            <a:off x="3094243" y="4776692"/>
            <a:ext cx="655068"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Input</a:t>
            </a:r>
            <a:endParaRPr kumimoji="1" lang="ja-JP" altLang="en-US" sz="1100">
              <a:solidFill>
                <a:schemeClr val="tx1"/>
              </a:solidFill>
            </a:endParaRPr>
          </a:p>
        </p:txBody>
      </p:sp>
      <p:sp>
        <p:nvSpPr>
          <p:cNvPr id="91" name="テキスト ボックス 90">
            <a:extLst>
              <a:ext uri="{FF2B5EF4-FFF2-40B4-BE49-F238E27FC236}">
                <a16:creationId xmlns:a16="http://schemas.microsoft.com/office/drawing/2014/main" id="{9CB31059-2D00-7AC1-7B1E-E3C8C7C79F6A}"/>
              </a:ext>
            </a:extLst>
          </p:cNvPr>
          <p:cNvSpPr txBox="1"/>
          <p:nvPr/>
        </p:nvSpPr>
        <p:spPr>
          <a:xfrm>
            <a:off x="2297449" y="4805690"/>
            <a:ext cx="796794"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en-US" altLang="ja-JP" dirty="0">
                <a:solidFill>
                  <a:schemeClr val="bg1"/>
                </a:solidFill>
                <a:latin typeface="Yu Gothic UI" panose="020B0500000000000000" pitchFamily="34" charset="-128"/>
                <a:ea typeface="Yu Gothic UI" panose="020B0500000000000000" pitchFamily="34" charset="-128"/>
              </a:rPr>
              <a:t>SMILES</a:t>
            </a:r>
          </a:p>
        </p:txBody>
      </p:sp>
      <p:sp>
        <p:nvSpPr>
          <p:cNvPr id="92" name="右矢印 91">
            <a:extLst>
              <a:ext uri="{FF2B5EF4-FFF2-40B4-BE49-F238E27FC236}">
                <a16:creationId xmlns:a16="http://schemas.microsoft.com/office/drawing/2014/main" id="{D4F6FF55-E950-4410-52DF-43268E59FC50}"/>
              </a:ext>
            </a:extLst>
          </p:cNvPr>
          <p:cNvSpPr/>
          <p:nvPr/>
        </p:nvSpPr>
        <p:spPr>
          <a:xfrm>
            <a:off x="3246643" y="4929092"/>
            <a:ext cx="655068"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Input</a:t>
            </a:r>
            <a:endParaRPr kumimoji="1" lang="ja-JP" altLang="en-US" sz="1100">
              <a:solidFill>
                <a:schemeClr val="tx1"/>
              </a:solidFill>
            </a:endParaRPr>
          </a:p>
        </p:txBody>
      </p:sp>
      <p:sp>
        <p:nvSpPr>
          <p:cNvPr id="93" name="テキスト ボックス 92">
            <a:extLst>
              <a:ext uri="{FF2B5EF4-FFF2-40B4-BE49-F238E27FC236}">
                <a16:creationId xmlns:a16="http://schemas.microsoft.com/office/drawing/2014/main" id="{DDC1ED20-7CC2-B984-D2A8-8C099CDC78BB}"/>
              </a:ext>
            </a:extLst>
          </p:cNvPr>
          <p:cNvSpPr txBox="1"/>
          <p:nvPr/>
        </p:nvSpPr>
        <p:spPr>
          <a:xfrm>
            <a:off x="2449849" y="4958090"/>
            <a:ext cx="796794"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en-US" altLang="ja-JP" dirty="0">
                <a:solidFill>
                  <a:schemeClr val="bg1"/>
                </a:solidFill>
                <a:latin typeface="Yu Gothic UI" panose="020B0500000000000000" pitchFamily="34" charset="-128"/>
                <a:ea typeface="Yu Gothic UI" panose="020B0500000000000000" pitchFamily="34" charset="-128"/>
              </a:rPr>
              <a:t>SMILES</a:t>
            </a:r>
          </a:p>
        </p:txBody>
      </p:sp>
      <p:sp>
        <p:nvSpPr>
          <p:cNvPr id="94" name="右矢印 93">
            <a:extLst>
              <a:ext uri="{FF2B5EF4-FFF2-40B4-BE49-F238E27FC236}">
                <a16:creationId xmlns:a16="http://schemas.microsoft.com/office/drawing/2014/main" id="{D7A8CADA-EAB1-774C-5860-B6C32C0C8514}"/>
              </a:ext>
            </a:extLst>
          </p:cNvPr>
          <p:cNvSpPr/>
          <p:nvPr/>
        </p:nvSpPr>
        <p:spPr>
          <a:xfrm>
            <a:off x="3399043" y="5081492"/>
            <a:ext cx="655068"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Input</a:t>
            </a:r>
            <a:endParaRPr kumimoji="1" lang="ja-JP" altLang="en-US" sz="1100"/>
          </a:p>
        </p:txBody>
      </p:sp>
      <p:sp>
        <p:nvSpPr>
          <p:cNvPr id="95" name="テキスト ボックス 94">
            <a:extLst>
              <a:ext uri="{FF2B5EF4-FFF2-40B4-BE49-F238E27FC236}">
                <a16:creationId xmlns:a16="http://schemas.microsoft.com/office/drawing/2014/main" id="{074910B4-D3A8-0389-798E-6420D0331E79}"/>
              </a:ext>
            </a:extLst>
          </p:cNvPr>
          <p:cNvSpPr txBox="1"/>
          <p:nvPr/>
        </p:nvSpPr>
        <p:spPr>
          <a:xfrm>
            <a:off x="2593891" y="5116433"/>
            <a:ext cx="796794"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en-US" altLang="ja-JP" dirty="0">
                <a:solidFill>
                  <a:schemeClr val="tx1"/>
                </a:solidFill>
                <a:latin typeface="Yu Gothic UI" panose="020B0500000000000000" pitchFamily="34" charset="-128"/>
                <a:ea typeface="Yu Gothic UI" panose="020B0500000000000000" pitchFamily="34" charset="-128"/>
              </a:rPr>
              <a:t>SMILES</a:t>
            </a:r>
          </a:p>
        </p:txBody>
      </p:sp>
      <p:sp>
        <p:nvSpPr>
          <p:cNvPr id="96" name="右矢印 95">
            <a:extLst>
              <a:ext uri="{FF2B5EF4-FFF2-40B4-BE49-F238E27FC236}">
                <a16:creationId xmlns:a16="http://schemas.microsoft.com/office/drawing/2014/main" id="{507FA6A3-9CF6-5DDE-07BF-A1E78039B28A}"/>
              </a:ext>
            </a:extLst>
          </p:cNvPr>
          <p:cNvSpPr/>
          <p:nvPr/>
        </p:nvSpPr>
        <p:spPr>
          <a:xfrm>
            <a:off x="8383067" y="4596157"/>
            <a:ext cx="655068"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Input</a:t>
            </a:r>
            <a:endParaRPr kumimoji="1" lang="ja-JP" altLang="en-US" sz="1100"/>
          </a:p>
        </p:txBody>
      </p:sp>
      <p:sp>
        <p:nvSpPr>
          <p:cNvPr id="99" name="右矢印 98">
            <a:extLst>
              <a:ext uri="{FF2B5EF4-FFF2-40B4-BE49-F238E27FC236}">
                <a16:creationId xmlns:a16="http://schemas.microsoft.com/office/drawing/2014/main" id="{A27A1D6D-6ED4-7C62-9562-BA8438F465A8}"/>
              </a:ext>
            </a:extLst>
          </p:cNvPr>
          <p:cNvSpPr/>
          <p:nvPr/>
        </p:nvSpPr>
        <p:spPr>
          <a:xfrm>
            <a:off x="4364914" y="1861577"/>
            <a:ext cx="731349"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Output</a:t>
            </a:r>
            <a:endParaRPr kumimoji="1" lang="ja-JP" altLang="en-US" sz="1100"/>
          </a:p>
        </p:txBody>
      </p:sp>
      <p:sp>
        <p:nvSpPr>
          <p:cNvPr id="100" name="右矢印 99">
            <a:extLst>
              <a:ext uri="{FF2B5EF4-FFF2-40B4-BE49-F238E27FC236}">
                <a16:creationId xmlns:a16="http://schemas.microsoft.com/office/drawing/2014/main" id="{A9FF2F8C-4092-2CBF-6211-0FBDE7720E68}"/>
              </a:ext>
            </a:extLst>
          </p:cNvPr>
          <p:cNvSpPr/>
          <p:nvPr/>
        </p:nvSpPr>
        <p:spPr>
          <a:xfrm>
            <a:off x="2782330" y="1848945"/>
            <a:ext cx="655068"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Input</a:t>
            </a:r>
            <a:endParaRPr kumimoji="1" lang="ja-JP" altLang="en-US" sz="1100"/>
          </a:p>
        </p:txBody>
      </p:sp>
      <p:sp>
        <p:nvSpPr>
          <p:cNvPr id="101" name="テキスト ボックス 100">
            <a:extLst>
              <a:ext uri="{FF2B5EF4-FFF2-40B4-BE49-F238E27FC236}">
                <a16:creationId xmlns:a16="http://schemas.microsoft.com/office/drawing/2014/main" id="{31436592-291B-D364-8286-41BB24BD3B88}"/>
              </a:ext>
            </a:extLst>
          </p:cNvPr>
          <p:cNvSpPr txBox="1"/>
          <p:nvPr/>
        </p:nvSpPr>
        <p:spPr>
          <a:xfrm>
            <a:off x="1985536" y="1877943"/>
            <a:ext cx="796794"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en-US" altLang="ja-JP" dirty="0">
                <a:solidFill>
                  <a:schemeClr val="tx1"/>
                </a:solidFill>
                <a:latin typeface="Yu Gothic UI" panose="020B0500000000000000" pitchFamily="34" charset="-128"/>
                <a:ea typeface="Yu Gothic UI" panose="020B0500000000000000" pitchFamily="34" charset="-128"/>
              </a:rPr>
              <a:t>SMILES</a:t>
            </a:r>
          </a:p>
        </p:txBody>
      </p:sp>
      <p:sp>
        <p:nvSpPr>
          <p:cNvPr id="113" name="右矢印 112">
            <a:extLst>
              <a:ext uri="{FF2B5EF4-FFF2-40B4-BE49-F238E27FC236}">
                <a16:creationId xmlns:a16="http://schemas.microsoft.com/office/drawing/2014/main" id="{D84A16F7-9772-B052-53D2-7C9F979D12B8}"/>
              </a:ext>
            </a:extLst>
          </p:cNvPr>
          <p:cNvSpPr/>
          <p:nvPr/>
        </p:nvSpPr>
        <p:spPr>
          <a:xfrm>
            <a:off x="6294516" y="4596157"/>
            <a:ext cx="695575"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bg1"/>
                </a:solidFill>
              </a:rPr>
              <a:t>融合</a:t>
            </a:r>
          </a:p>
        </p:txBody>
      </p:sp>
      <p:sp>
        <p:nvSpPr>
          <p:cNvPr id="114" name="テキスト ボックス 113">
            <a:extLst>
              <a:ext uri="{FF2B5EF4-FFF2-40B4-BE49-F238E27FC236}">
                <a16:creationId xmlns:a16="http://schemas.microsoft.com/office/drawing/2014/main" id="{7AFA71E5-2BA8-4B35-C987-B07BB97C1706}"/>
              </a:ext>
            </a:extLst>
          </p:cNvPr>
          <p:cNvSpPr txBox="1"/>
          <p:nvPr/>
        </p:nvSpPr>
        <p:spPr>
          <a:xfrm>
            <a:off x="5077351" y="1922805"/>
            <a:ext cx="936255" cy="28814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l"/>
            <a:r>
              <a:rPr kumimoji="1" lang="ja-JP" altLang="en-US">
                <a:solidFill>
                  <a:schemeClr val="tx1"/>
                </a:solidFill>
                <a:latin typeface="Yu Gothic UI" panose="020B0500000000000000" pitchFamily="34" charset="-128"/>
                <a:ea typeface="Yu Gothic UI" panose="020B0500000000000000" pitchFamily="34" charset="-128"/>
              </a:rPr>
              <a:t>潜在変数</a:t>
            </a:r>
            <a:endParaRPr kumimoji="1" lang="en-US" altLang="ja-JP" dirty="0">
              <a:solidFill>
                <a:schemeClr val="tx1"/>
              </a:solidFill>
              <a:latin typeface="Yu Gothic UI" panose="020B0500000000000000" pitchFamily="34" charset="-128"/>
              <a:ea typeface="Yu Gothic UI" panose="020B0500000000000000" pitchFamily="34" charset="-128"/>
            </a:endParaRPr>
          </a:p>
        </p:txBody>
      </p:sp>
      <p:sp>
        <p:nvSpPr>
          <p:cNvPr id="121" name="右矢印 120">
            <a:extLst>
              <a:ext uri="{FF2B5EF4-FFF2-40B4-BE49-F238E27FC236}">
                <a16:creationId xmlns:a16="http://schemas.microsoft.com/office/drawing/2014/main" id="{721BCEC3-8400-39EC-EAB1-C13B541A2D93}"/>
              </a:ext>
            </a:extLst>
          </p:cNvPr>
          <p:cNvSpPr/>
          <p:nvPr/>
        </p:nvSpPr>
        <p:spPr>
          <a:xfrm>
            <a:off x="6023779" y="1867144"/>
            <a:ext cx="3014356" cy="39946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Input</a:t>
            </a:r>
            <a:endParaRPr kumimoji="1" lang="ja-JP" altLang="en-US" sz="1100"/>
          </a:p>
        </p:txBody>
      </p:sp>
      <p:sp>
        <p:nvSpPr>
          <p:cNvPr id="126" name="正方形/長方形 125">
            <a:extLst>
              <a:ext uri="{FF2B5EF4-FFF2-40B4-BE49-F238E27FC236}">
                <a16:creationId xmlns:a16="http://schemas.microsoft.com/office/drawing/2014/main" id="{D79E81E2-12C7-26B8-B85C-CC2490589CFD}"/>
              </a:ext>
            </a:extLst>
          </p:cNvPr>
          <p:cNvSpPr/>
          <p:nvPr/>
        </p:nvSpPr>
        <p:spPr>
          <a:xfrm>
            <a:off x="9038135" y="4381930"/>
            <a:ext cx="2517293" cy="88419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Downstream task</a:t>
            </a:r>
          </a:p>
          <a:p>
            <a:r>
              <a:rPr kumimoji="1" lang="ja-JP" altLang="en-US">
                <a:solidFill>
                  <a:schemeClr val="tx1"/>
                </a:solidFill>
              </a:rPr>
              <a:t>→物性、収率の予測</a:t>
            </a:r>
            <a:endParaRPr kumimoji="1" lang="en-US" altLang="ja-JP" dirty="0">
              <a:solidFill>
                <a:schemeClr val="tx1"/>
              </a:solidFill>
            </a:endParaRPr>
          </a:p>
          <a:p>
            <a:r>
              <a:rPr kumimoji="1" lang="ja-JP" altLang="en-US">
                <a:solidFill>
                  <a:schemeClr val="tx1"/>
                </a:solidFill>
              </a:rPr>
              <a:t>→分子生成</a:t>
            </a:r>
            <a:r>
              <a:rPr kumimoji="1" lang="en-US" altLang="ja-JP" dirty="0">
                <a:solidFill>
                  <a:schemeClr val="tx1"/>
                </a:solidFill>
              </a:rPr>
              <a:t>(</a:t>
            </a:r>
            <a:r>
              <a:rPr kumimoji="1" lang="ja-JP" altLang="en-US">
                <a:solidFill>
                  <a:schemeClr val="tx1"/>
                </a:solidFill>
              </a:rPr>
              <a:t>分子構造最適化</a:t>
            </a:r>
            <a:r>
              <a:rPr kumimoji="1" lang="en-US" altLang="ja-JP" dirty="0">
                <a:solidFill>
                  <a:schemeClr val="tx1"/>
                </a:solidFill>
              </a:rPr>
              <a:t>)</a:t>
            </a: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077354D5-A7E1-F975-AD1B-BD32D051E251}"/>
              </a:ext>
            </a:extLst>
          </p:cNvPr>
          <p:cNvSpPr txBox="1"/>
          <p:nvPr/>
        </p:nvSpPr>
        <p:spPr>
          <a:xfrm>
            <a:off x="9520555" y="875419"/>
            <a:ext cx="1441201" cy="288147"/>
          </a:xfrm>
          <a:prstGeom prst="rect">
            <a:avLst/>
          </a:prstGeom>
          <a:noFill/>
          <a:ln w="38100">
            <a:noFill/>
          </a:ln>
        </p:spPr>
        <p:txBody>
          <a:bodyPr wrap="none" lIns="108000" tIns="36000" rIns="108000" bIns="36000" rtlCol="0" anchor="t" anchorCtr="0">
            <a:spAutoFit/>
          </a:bodyPr>
          <a:lstStyle/>
          <a:p>
            <a:pPr algn="l"/>
            <a:r>
              <a:rPr kumimoji="1" lang="ja-JP" altLang="en-US">
                <a:solidFill>
                  <a:schemeClr val="accent5">
                    <a:lumMod val="40000"/>
                    <a:lumOff val="60000"/>
                  </a:schemeClr>
                </a:solidFill>
                <a:latin typeface="Yu Gothic UI" panose="020B0500000000000000" pitchFamily="34" charset="-128"/>
                <a:ea typeface="Yu Gothic UI" panose="020B0500000000000000" pitchFamily="34" charset="-128"/>
              </a:rPr>
              <a:t>潜在変数の活用</a:t>
            </a:r>
          </a:p>
        </p:txBody>
      </p:sp>
      <p:sp>
        <p:nvSpPr>
          <p:cNvPr id="9" name="円/楕円 8">
            <a:extLst>
              <a:ext uri="{FF2B5EF4-FFF2-40B4-BE49-F238E27FC236}">
                <a16:creationId xmlns:a16="http://schemas.microsoft.com/office/drawing/2014/main" id="{4FB6E6D3-DEB7-C109-C295-BE9B4243D46B}"/>
              </a:ext>
            </a:extLst>
          </p:cNvPr>
          <p:cNvSpPr/>
          <p:nvPr/>
        </p:nvSpPr>
        <p:spPr>
          <a:xfrm>
            <a:off x="150416" y="1717453"/>
            <a:ext cx="1450818" cy="70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8E5AD5DB-EFC5-ADD9-C9EB-C1A6D7A43C31}"/>
              </a:ext>
            </a:extLst>
          </p:cNvPr>
          <p:cNvSpPr/>
          <p:nvPr/>
        </p:nvSpPr>
        <p:spPr>
          <a:xfrm>
            <a:off x="150416" y="4452566"/>
            <a:ext cx="1450818" cy="70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D9E05E5E-3A17-5175-C43D-2E2BE3542817}"/>
              </a:ext>
            </a:extLst>
          </p:cNvPr>
          <p:cNvCxnSpPr>
            <a:cxnSpLocks/>
          </p:cNvCxnSpPr>
          <p:nvPr/>
        </p:nvCxnSpPr>
        <p:spPr>
          <a:xfrm>
            <a:off x="150416" y="3259667"/>
            <a:ext cx="1190627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76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99D71-FA9F-1D5E-41EB-95E045D3BF9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CA252D4-3C6E-18CC-F471-41A1CD891D06}"/>
              </a:ext>
            </a:extLst>
          </p:cNvPr>
          <p:cNvSpPr>
            <a:spLocks noGrp="1"/>
          </p:cNvSpPr>
          <p:nvPr>
            <p:ph type="sldNum" idx="12"/>
          </p:nvPr>
        </p:nvSpPr>
        <p:spPr/>
        <p:txBody>
          <a:bodyPr/>
          <a:lstStyle/>
          <a:p>
            <a:fld id="{00000000-1234-1234-1234-123412341234}" type="slidenum">
              <a:rPr lang="en-US" altLang="ja-JP" smtClean="0"/>
              <a:pPr/>
              <a:t>4</a:t>
            </a:fld>
            <a:endParaRPr lang="ja-JP" altLang="en-US" dirty="0"/>
          </a:p>
        </p:txBody>
      </p:sp>
      <p:sp>
        <p:nvSpPr>
          <p:cNvPr id="3" name="タイトル 2">
            <a:extLst>
              <a:ext uri="{FF2B5EF4-FFF2-40B4-BE49-F238E27FC236}">
                <a16:creationId xmlns:a16="http://schemas.microsoft.com/office/drawing/2014/main" id="{2FB08E10-E114-B47C-5824-29A6615B25F9}"/>
              </a:ext>
            </a:extLst>
          </p:cNvPr>
          <p:cNvSpPr>
            <a:spLocks noGrp="1"/>
          </p:cNvSpPr>
          <p:nvPr>
            <p:ph type="title"/>
          </p:nvPr>
        </p:nvSpPr>
        <p:spPr/>
        <p:txBody>
          <a:bodyPr/>
          <a:lstStyle/>
          <a:p>
            <a:r>
              <a:rPr kumimoji="1" lang="ja-JP" altLang="en-US"/>
              <a:t>予測と最適化のプロセス詳細</a:t>
            </a:r>
          </a:p>
        </p:txBody>
      </p:sp>
      <p:grpSp>
        <p:nvGrpSpPr>
          <p:cNvPr id="5" name="グループ化 4">
            <a:extLst>
              <a:ext uri="{FF2B5EF4-FFF2-40B4-BE49-F238E27FC236}">
                <a16:creationId xmlns:a16="http://schemas.microsoft.com/office/drawing/2014/main" id="{22926057-3B5E-44A4-5C80-D5C7054A1A0F}"/>
              </a:ext>
            </a:extLst>
          </p:cNvPr>
          <p:cNvGrpSpPr/>
          <p:nvPr/>
        </p:nvGrpSpPr>
        <p:grpSpPr>
          <a:xfrm>
            <a:off x="1245613" y="1525615"/>
            <a:ext cx="9330675" cy="2844083"/>
            <a:chOff x="1186508" y="1525616"/>
            <a:chExt cx="7090427" cy="2036004"/>
          </a:xfrm>
        </p:grpSpPr>
        <p:sp>
          <p:nvSpPr>
            <p:cNvPr id="4" name="正方形/長方形 3">
              <a:extLst>
                <a:ext uri="{FF2B5EF4-FFF2-40B4-BE49-F238E27FC236}">
                  <a16:creationId xmlns:a16="http://schemas.microsoft.com/office/drawing/2014/main" id="{5591009E-C9C1-9B0C-B75A-058CF05C48EC}"/>
                </a:ext>
              </a:extLst>
            </p:cNvPr>
            <p:cNvSpPr/>
            <p:nvPr/>
          </p:nvSpPr>
          <p:spPr>
            <a:xfrm>
              <a:off x="3355951" y="1731033"/>
              <a:ext cx="912110" cy="6352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潜在変数</a:t>
              </a:r>
            </a:p>
          </p:txBody>
        </p:sp>
        <p:sp>
          <p:nvSpPr>
            <p:cNvPr id="12" name="正方形/長方形 11">
              <a:extLst>
                <a:ext uri="{FF2B5EF4-FFF2-40B4-BE49-F238E27FC236}">
                  <a16:creationId xmlns:a16="http://schemas.microsoft.com/office/drawing/2014/main" id="{FD5D7A49-2BD5-7091-D6E1-E1D55271458B}"/>
                </a:ext>
              </a:extLst>
            </p:cNvPr>
            <p:cNvSpPr/>
            <p:nvPr/>
          </p:nvSpPr>
          <p:spPr>
            <a:xfrm>
              <a:off x="4484763" y="2663597"/>
              <a:ext cx="1643352" cy="88419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Downstream task</a:t>
              </a:r>
            </a:p>
            <a:p>
              <a:pPr algn="ctr"/>
              <a:r>
                <a:rPr kumimoji="1" lang="en-US" altLang="ja-JP" dirty="0">
                  <a:solidFill>
                    <a:schemeClr val="tx1"/>
                  </a:solidFill>
                </a:rPr>
                <a:t>Model </a:t>
              </a:r>
            </a:p>
            <a:p>
              <a:pPr algn="ctr"/>
              <a:r>
                <a:rPr kumimoji="1" lang="en-US" altLang="ja-JP" dirty="0">
                  <a:solidFill>
                    <a:schemeClr val="tx1"/>
                  </a:solidFill>
                </a:rPr>
                <a:t>(</a:t>
              </a:r>
              <a:r>
                <a:rPr kumimoji="1" lang="en-US" altLang="ja-JP" dirty="0" err="1">
                  <a:solidFill>
                    <a:schemeClr val="tx1"/>
                  </a:solidFill>
                </a:rPr>
                <a:t>XGBoost</a:t>
              </a:r>
              <a:r>
                <a:rPr kumimoji="1" lang="en-US" altLang="ja-JP" dirty="0">
                  <a:solidFill>
                    <a:schemeClr val="tx1"/>
                  </a:solidFill>
                </a:rPr>
                <a:t> etc.)</a:t>
              </a:r>
            </a:p>
          </p:txBody>
        </p:sp>
        <p:sp>
          <p:nvSpPr>
            <p:cNvPr id="101" name="テキスト ボックス 100">
              <a:extLst>
                <a:ext uri="{FF2B5EF4-FFF2-40B4-BE49-F238E27FC236}">
                  <a16:creationId xmlns:a16="http://schemas.microsoft.com/office/drawing/2014/main" id="{8FAABCD4-E6B9-D32A-B510-614BFC734A59}"/>
                </a:ext>
              </a:extLst>
            </p:cNvPr>
            <p:cNvSpPr txBox="1"/>
            <p:nvPr/>
          </p:nvSpPr>
          <p:spPr>
            <a:xfrm>
              <a:off x="1186508" y="1925246"/>
              <a:ext cx="605487" cy="206277"/>
            </a:xfrm>
            <a:prstGeom prst="rect">
              <a:avLst/>
            </a:prstGeom>
            <a:solidFill>
              <a:schemeClr val="bg1"/>
            </a:solidFill>
            <a:ln w="38100">
              <a:solidFill>
                <a:schemeClr val="tx1"/>
              </a:solidFill>
            </a:ln>
          </p:spPr>
          <p:txBody>
            <a:bodyPr wrap="none" lIns="108000" tIns="36000" rIns="108000" bIns="36000" rtlCol="0" anchor="t" anchorCtr="0">
              <a:spAutoFit/>
            </a:bodyPr>
            <a:lstStyle/>
            <a:p>
              <a:pPr algn="ctr"/>
              <a:r>
                <a:rPr kumimoji="1" lang="en-US" altLang="ja-JP" dirty="0">
                  <a:solidFill>
                    <a:schemeClr val="tx1"/>
                  </a:solidFill>
                  <a:latin typeface="Yu Gothic UI" panose="020B0500000000000000" pitchFamily="34" charset="-128"/>
                  <a:ea typeface="Yu Gothic UI" panose="020B0500000000000000" pitchFamily="34" charset="-128"/>
                </a:rPr>
                <a:t>SMILES</a:t>
              </a:r>
            </a:p>
          </p:txBody>
        </p:sp>
        <p:sp>
          <p:nvSpPr>
            <p:cNvPr id="114" name="テキスト ボックス 113">
              <a:extLst>
                <a:ext uri="{FF2B5EF4-FFF2-40B4-BE49-F238E27FC236}">
                  <a16:creationId xmlns:a16="http://schemas.microsoft.com/office/drawing/2014/main" id="{701930A8-95AD-4A35-BE4C-064141C174A9}"/>
                </a:ext>
              </a:extLst>
            </p:cNvPr>
            <p:cNvSpPr txBox="1"/>
            <p:nvPr/>
          </p:nvSpPr>
          <p:spPr>
            <a:xfrm>
              <a:off x="5804025" y="1917507"/>
              <a:ext cx="605487" cy="206277"/>
            </a:xfrm>
            <a:prstGeom prst="rect">
              <a:avLst/>
            </a:prstGeom>
            <a:solidFill>
              <a:schemeClr val="bg1"/>
            </a:solidFill>
            <a:ln w="38100">
              <a:solidFill>
                <a:srgbClr val="2FB050"/>
              </a:solidFill>
            </a:ln>
          </p:spPr>
          <p:txBody>
            <a:bodyPr wrap="none" lIns="108000" tIns="36000" rIns="108000" bIns="36000" rtlCol="0" anchor="t" anchorCtr="0">
              <a:spAutoFit/>
            </a:bodyPr>
            <a:lstStyle/>
            <a:p>
              <a:pPr algn="ctr"/>
              <a:r>
                <a:rPr kumimoji="1" lang="en-US" altLang="ja-JP" dirty="0">
                  <a:solidFill>
                    <a:srgbClr val="2FB050"/>
                  </a:solidFill>
                  <a:latin typeface="Yu Gothic UI" panose="020B0500000000000000" pitchFamily="34" charset="-128"/>
                  <a:ea typeface="Yu Gothic UI" panose="020B0500000000000000" pitchFamily="34" charset="-128"/>
                </a:rPr>
                <a:t>SMILES</a:t>
              </a:r>
            </a:p>
          </p:txBody>
        </p:sp>
        <p:grpSp>
          <p:nvGrpSpPr>
            <p:cNvPr id="9" name="グループ化 8">
              <a:extLst>
                <a:ext uri="{FF2B5EF4-FFF2-40B4-BE49-F238E27FC236}">
                  <a16:creationId xmlns:a16="http://schemas.microsoft.com/office/drawing/2014/main" id="{919E2688-F104-5510-A684-3473BFC1ED6D}"/>
                </a:ext>
              </a:extLst>
            </p:cNvPr>
            <p:cNvGrpSpPr/>
            <p:nvPr/>
          </p:nvGrpSpPr>
          <p:grpSpPr>
            <a:xfrm>
              <a:off x="2625241" y="1525616"/>
              <a:ext cx="712276" cy="992800"/>
              <a:chOff x="5383723" y="4296871"/>
              <a:chExt cx="712276" cy="992800"/>
            </a:xfrm>
          </p:grpSpPr>
          <p:sp>
            <p:nvSpPr>
              <p:cNvPr id="7" name="台形 6">
                <a:extLst>
                  <a:ext uri="{FF2B5EF4-FFF2-40B4-BE49-F238E27FC236}">
                    <a16:creationId xmlns:a16="http://schemas.microsoft.com/office/drawing/2014/main" id="{23922F37-0150-A753-6C6B-220C97905AB8}"/>
                  </a:ext>
                </a:extLst>
              </p:cNvPr>
              <p:cNvSpPr/>
              <p:nvPr/>
            </p:nvSpPr>
            <p:spPr>
              <a:xfrm rot="5400000">
                <a:off x="5243461" y="4437133"/>
                <a:ext cx="992800" cy="712276"/>
              </a:xfrm>
              <a:prstGeom prst="trapezoid">
                <a:avLst>
                  <a:gd name="adj" fmla="val 4218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F5F11A7-3C0E-CDDE-D88E-36E974849C70}"/>
                  </a:ext>
                </a:extLst>
              </p:cNvPr>
              <p:cNvSpPr txBox="1"/>
              <p:nvPr/>
            </p:nvSpPr>
            <p:spPr>
              <a:xfrm>
                <a:off x="5412145" y="4696502"/>
                <a:ext cx="655431" cy="206277"/>
              </a:xfrm>
              <a:prstGeom prst="rect">
                <a:avLst/>
              </a:prstGeom>
              <a:noFill/>
              <a:ln w="38100">
                <a:noFill/>
              </a:ln>
            </p:spPr>
            <p:txBody>
              <a:bodyPr wrap="none" lIns="108000" tIns="36000" rIns="108000" bIns="36000" rtlCol="0" anchor="t" anchorCtr="0">
                <a:spAutoFit/>
              </a:bodyPr>
              <a:lstStyle/>
              <a:p>
                <a:pPr algn="ctr"/>
                <a:r>
                  <a:rPr kumimoji="1" lang="en-US" altLang="ja-JP" dirty="0">
                    <a:solidFill>
                      <a:schemeClr val="bg1"/>
                    </a:solidFill>
                    <a:latin typeface="Yu Gothic UI" panose="020B0500000000000000" pitchFamily="34" charset="-128"/>
                    <a:ea typeface="Yu Gothic UI" panose="020B0500000000000000" pitchFamily="34" charset="-128"/>
                  </a:rPr>
                  <a:t>Encoder</a:t>
                </a:r>
                <a:endParaRPr kumimoji="1" lang="ja-JP" altLang="en-US">
                  <a:solidFill>
                    <a:schemeClr val="bg1"/>
                  </a:solidFill>
                  <a:latin typeface="Yu Gothic UI" panose="020B0500000000000000" pitchFamily="34" charset="-128"/>
                  <a:ea typeface="Yu Gothic UI" panose="020B0500000000000000" pitchFamily="34" charset="-128"/>
                </a:endParaRPr>
              </a:p>
            </p:txBody>
          </p:sp>
        </p:grpSp>
        <p:grpSp>
          <p:nvGrpSpPr>
            <p:cNvPr id="14" name="グループ化 13">
              <a:extLst>
                <a:ext uri="{FF2B5EF4-FFF2-40B4-BE49-F238E27FC236}">
                  <a16:creationId xmlns:a16="http://schemas.microsoft.com/office/drawing/2014/main" id="{2DE86632-BADB-78B8-BB4E-68CFE4550F62}"/>
                </a:ext>
              </a:extLst>
            </p:cNvPr>
            <p:cNvGrpSpPr/>
            <p:nvPr/>
          </p:nvGrpSpPr>
          <p:grpSpPr>
            <a:xfrm>
              <a:off x="4267375" y="1552278"/>
              <a:ext cx="712276" cy="992800"/>
              <a:chOff x="9094076" y="3279003"/>
              <a:chExt cx="712276" cy="992800"/>
            </a:xfrm>
          </p:grpSpPr>
          <p:sp>
            <p:nvSpPr>
              <p:cNvPr id="11" name="台形 10">
                <a:extLst>
                  <a:ext uri="{FF2B5EF4-FFF2-40B4-BE49-F238E27FC236}">
                    <a16:creationId xmlns:a16="http://schemas.microsoft.com/office/drawing/2014/main" id="{E1E17358-32AA-A448-1659-ACE8882E694C}"/>
                  </a:ext>
                </a:extLst>
              </p:cNvPr>
              <p:cNvSpPr/>
              <p:nvPr/>
            </p:nvSpPr>
            <p:spPr>
              <a:xfrm rot="16200000">
                <a:off x="8953814" y="3419265"/>
                <a:ext cx="992800" cy="712276"/>
              </a:xfrm>
              <a:prstGeom prst="trapezoid">
                <a:avLst>
                  <a:gd name="adj" fmla="val 42188"/>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977B684C-DB5F-D220-66A8-215ED8D8A906}"/>
                  </a:ext>
                </a:extLst>
              </p:cNvPr>
              <p:cNvSpPr txBox="1"/>
              <p:nvPr/>
            </p:nvSpPr>
            <p:spPr>
              <a:xfrm>
                <a:off x="9125962" y="3651972"/>
                <a:ext cx="677357" cy="206277"/>
              </a:xfrm>
              <a:prstGeom prst="rect">
                <a:avLst/>
              </a:prstGeom>
              <a:noFill/>
              <a:ln w="38100">
                <a:noFill/>
              </a:ln>
            </p:spPr>
            <p:txBody>
              <a:bodyPr wrap="none" lIns="108000" tIns="36000" rIns="108000" bIns="36000" rtlCol="0" anchor="t" anchorCtr="0">
                <a:spAutoFit/>
              </a:bodyPr>
              <a:lstStyle/>
              <a:p>
                <a:pPr algn="ctr"/>
                <a:r>
                  <a:rPr kumimoji="1" lang="en-US" altLang="ja-JP" dirty="0">
                    <a:solidFill>
                      <a:schemeClr val="bg1"/>
                    </a:solidFill>
                    <a:latin typeface="Yu Gothic UI" panose="020B0500000000000000" pitchFamily="34" charset="-128"/>
                    <a:ea typeface="Yu Gothic UI" panose="020B0500000000000000" pitchFamily="34" charset="-128"/>
                  </a:rPr>
                  <a:t>Decoder</a:t>
                </a:r>
                <a:endParaRPr kumimoji="1" lang="ja-JP" altLang="en-US">
                  <a:solidFill>
                    <a:schemeClr val="bg1"/>
                  </a:solidFill>
                  <a:latin typeface="Yu Gothic UI" panose="020B0500000000000000" pitchFamily="34" charset="-128"/>
                  <a:ea typeface="Yu Gothic UI" panose="020B0500000000000000" pitchFamily="34" charset="-128"/>
                </a:endParaRPr>
              </a:p>
            </p:txBody>
          </p:sp>
        </p:grpSp>
        <p:sp>
          <p:nvSpPr>
            <p:cNvPr id="19" name="屈折矢印 18">
              <a:extLst>
                <a:ext uri="{FF2B5EF4-FFF2-40B4-BE49-F238E27FC236}">
                  <a16:creationId xmlns:a16="http://schemas.microsoft.com/office/drawing/2014/main" id="{0CA74C6B-8FD5-FF94-ED03-BC492F127544}"/>
                </a:ext>
              </a:extLst>
            </p:cNvPr>
            <p:cNvSpPr/>
            <p:nvPr/>
          </p:nvSpPr>
          <p:spPr>
            <a:xfrm rot="5400000">
              <a:off x="3895124" y="2373053"/>
              <a:ext cx="580994" cy="582156"/>
            </a:xfrm>
            <a:prstGeom prst="bentUpArrow">
              <a:avLst>
                <a:gd name="adj1" fmla="val 15922"/>
                <a:gd name="adj2" fmla="val 12291"/>
                <a:gd name="adj3" fmla="val 1229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0A362F17-72B0-5BA8-1ECF-0A1428ADEDCD}"/>
                </a:ext>
              </a:extLst>
            </p:cNvPr>
            <p:cNvSpPr/>
            <p:nvPr/>
          </p:nvSpPr>
          <p:spPr>
            <a:xfrm>
              <a:off x="6152804" y="2769795"/>
              <a:ext cx="1187334" cy="175224"/>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1DFFD41-C75A-D730-D7DE-013BDF791BBA}"/>
                </a:ext>
              </a:extLst>
            </p:cNvPr>
            <p:cNvSpPr/>
            <p:nvPr/>
          </p:nvSpPr>
          <p:spPr>
            <a:xfrm>
              <a:off x="7364825" y="2663597"/>
              <a:ext cx="912110" cy="8841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物性値</a:t>
              </a:r>
            </a:p>
          </p:txBody>
        </p:sp>
        <p:sp>
          <p:nvSpPr>
            <p:cNvPr id="24" name="右矢印 23">
              <a:extLst>
                <a:ext uri="{FF2B5EF4-FFF2-40B4-BE49-F238E27FC236}">
                  <a16:creationId xmlns:a16="http://schemas.microsoft.com/office/drawing/2014/main" id="{BD218B4B-3852-803C-BD92-8A63C18DF3FE}"/>
                </a:ext>
              </a:extLst>
            </p:cNvPr>
            <p:cNvSpPr/>
            <p:nvPr/>
          </p:nvSpPr>
          <p:spPr>
            <a:xfrm rot="10800000">
              <a:off x="6152803" y="3158180"/>
              <a:ext cx="1187334" cy="175224"/>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屈折矢印 24">
              <a:extLst>
                <a:ext uri="{FF2B5EF4-FFF2-40B4-BE49-F238E27FC236}">
                  <a16:creationId xmlns:a16="http://schemas.microsoft.com/office/drawing/2014/main" id="{E7AABA06-7D68-2E2E-9677-7BBBB85C26A6}"/>
                </a:ext>
              </a:extLst>
            </p:cNvPr>
            <p:cNvSpPr/>
            <p:nvPr/>
          </p:nvSpPr>
          <p:spPr>
            <a:xfrm rot="10800000" flipV="1">
              <a:off x="3532909" y="2389282"/>
              <a:ext cx="891371" cy="884190"/>
            </a:xfrm>
            <a:prstGeom prst="bentUpArrow">
              <a:avLst>
                <a:gd name="adj1" fmla="val 10325"/>
                <a:gd name="adj2" fmla="val 12291"/>
                <a:gd name="adj3" fmla="val 1229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a:extLst>
                <a:ext uri="{FF2B5EF4-FFF2-40B4-BE49-F238E27FC236}">
                  <a16:creationId xmlns:a16="http://schemas.microsoft.com/office/drawing/2014/main" id="{32D35A9A-E45B-4925-F8AC-F4AE5C53D50E}"/>
                </a:ext>
              </a:extLst>
            </p:cNvPr>
            <p:cNvSpPr/>
            <p:nvPr/>
          </p:nvSpPr>
          <p:spPr>
            <a:xfrm>
              <a:off x="4996277" y="1909768"/>
              <a:ext cx="807748" cy="221756"/>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a:extLst>
                <a:ext uri="{FF2B5EF4-FFF2-40B4-BE49-F238E27FC236}">
                  <a16:creationId xmlns:a16="http://schemas.microsoft.com/office/drawing/2014/main" id="{66927314-2D6E-5DF3-141D-617CB6422BD3}"/>
                </a:ext>
              </a:extLst>
            </p:cNvPr>
            <p:cNvSpPr/>
            <p:nvPr/>
          </p:nvSpPr>
          <p:spPr>
            <a:xfrm>
              <a:off x="1812839" y="1909768"/>
              <a:ext cx="807748" cy="22175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3FDBC9D-DBFE-E51C-73AE-B9C5AB6328AB}"/>
                </a:ext>
              </a:extLst>
            </p:cNvPr>
            <p:cNvSpPr txBox="1"/>
            <p:nvPr/>
          </p:nvSpPr>
          <p:spPr>
            <a:xfrm>
              <a:off x="6368111" y="2543230"/>
              <a:ext cx="756718" cy="288147"/>
            </a:xfrm>
            <a:prstGeom prst="rect">
              <a:avLst/>
            </a:prstGeom>
            <a:noFill/>
            <a:ln w="38100">
              <a:noFill/>
            </a:ln>
          </p:spPr>
          <p:txBody>
            <a:bodyPr wrap="none" lIns="108000" tIns="36000" rIns="108000" bIns="36000" rtlCol="0" anchor="t" anchorCtr="0">
              <a:spAutoFit/>
            </a:bodyPr>
            <a:lstStyle/>
            <a:p>
              <a:pPr algn="l"/>
              <a:r>
                <a:rPr kumimoji="1" lang="ja-JP" altLang="en-US">
                  <a:solidFill>
                    <a:srgbClr val="00B0F0"/>
                  </a:solidFill>
                  <a:latin typeface="Yu Gothic UI" panose="020B0500000000000000" pitchFamily="34" charset="-128"/>
                  <a:ea typeface="Yu Gothic UI" panose="020B0500000000000000" pitchFamily="34" charset="-128"/>
                </a:rPr>
                <a:t>順解析</a:t>
              </a:r>
            </a:p>
          </p:txBody>
        </p:sp>
        <p:sp>
          <p:nvSpPr>
            <p:cNvPr id="29" name="テキスト ボックス 28">
              <a:extLst>
                <a:ext uri="{FF2B5EF4-FFF2-40B4-BE49-F238E27FC236}">
                  <a16:creationId xmlns:a16="http://schemas.microsoft.com/office/drawing/2014/main" id="{FE7CE0BA-34AF-F444-BB8B-DFA2B0D1948C}"/>
                </a:ext>
              </a:extLst>
            </p:cNvPr>
            <p:cNvSpPr txBox="1"/>
            <p:nvPr/>
          </p:nvSpPr>
          <p:spPr>
            <a:xfrm>
              <a:off x="6368111" y="3273473"/>
              <a:ext cx="756718" cy="288147"/>
            </a:xfrm>
            <a:prstGeom prst="rect">
              <a:avLst/>
            </a:prstGeom>
            <a:noFill/>
            <a:ln w="38100">
              <a:noFill/>
            </a:ln>
          </p:spPr>
          <p:txBody>
            <a:bodyPr wrap="none" lIns="108000" tIns="36000" rIns="108000" bIns="36000" rtlCol="0" anchor="t" anchorCtr="0">
              <a:spAutoFit/>
            </a:bodyPr>
            <a:lstStyle/>
            <a:p>
              <a:pPr algn="l"/>
              <a:r>
                <a:rPr kumimoji="1" lang="ja-JP" altLang="en-US">
                  <a:solidFill>
                    <a:srgbClr val="2FB050"/>
                  </a:solidFill>
                  <a:latin typeface="Yu Gothic UI" panose="020B0500000000000000" pitchFamily="34" charset="-128"/>
                  <a:ea typeface="Yu Gothic UI" panose="020B0500000000000000" pitchFamily="34" charset="-128"/>
                </a:rPr>
                <a:t>逆解析</a:t>
              </a:r>
            </a:p>
          </p:txBody>
        </p:sp>
      </p:grpSp>
    </p:spTree>
    <p:extLst>
      <p:ext uri="{BB962C8B-B14F-4D97-AF65-F5344CB8AC3E}">
        <p14:creationId xmlns:p14="http://schemas.microsoft.com/office/powerpoint/2010/main" val="357632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9922-A92A-9D71-6AE3-BC6F0A1165C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CF4C67C-E500-246D-90F0-34E1F8D662C4}"/>
              </a:ext>
            </a:extLst>
          </p:cNvPr>
          <p:cNvSpPr>
            <a:spLocks noGrp="1"/>
          </p:cNvSpPr>
          <p:nvPr>
            <p:ph type="sldNum" idx="12"/>
          </p:nvPr>
        </p:nvSpPr>
        <p:spPr/>
        <p:txBody>
          <a:bodyPr/>
          <a:lstStyle/>
          <a:p>
            <a:fld id="{00000000-1234-1234-1234-123412341234}" type="slidenum">
              <a:rPr lang="en-US" altLang="ja-JP" smtClean="0"/>
              <a:pPr/>
              <a:t>5</a:t>
            </a:fld>
            <a:endParaRPr lang="ja-JP" altLang="en-US" dirty="0"/>
          </a:p>
        </p:txBody>
      </p:sp>
      <p:sp>
        <p:nvSpPr>
          <p:cNvPr id="3" name="タイトル 2">
            <a:extLst>
              <a:ext uri="{FF2B5EF4-FFF2-40B4-BE49-F238E27FC236}">
                <a16:creationId xmlns:a16="http://schemas.microsoft.com/office/drawing/2014/main" id="{7125D7D7-0D26-67F0-935E-7D4D426ECF5E}"/>
              </a:ext>
            </a:extLst>
          </p:cNvPr>
          <p:cNvSpPr>
            <a:spLocks noGrp="1"/>
          </p:cNvSpPr>
          <p:nvPr>
            <p:ph type="title"/>
          </p:nvPr>
        </p:nvSpPr>
        <p:spPr/>
        <p:txBody>
          <a:bodyPr/>
          <a:lstStyle/>
          <a:p>
            <a:r>
              <a:rPr kumimoji="1" lang="en-US" altLang="ja-JP" dirty="0"/>
              <a:t>FM4M</a:t>
            </a:r>
            <a:r>
              <a:rPr kumimoji="1" lang="ja-JP" altLang="en-US"/>
              <a:t>で使用されたデータセット一覧</a:t>
            </a:r>
          </a:p>
        </p:txBody>
      </p:sp>
      <p:pic>
        <p:nvPicPr>
          <p:cNvPr id="8" name="図 7" descr="テーブル&#10;&#10;AI によって生成されたコンテンツは間違っている可能性があります。">
            <a:extLst>
              <a:ext uri="{FF2B5EF4-FFF2-40B4-BE49-F238E27FC236}">
                <a16:creationId xmlns:a16="http://schemas.microsoft.com/office/drawing/2014/main" id="{13E1AAFC-4F71-913D-C99A-DB640BB452DB}"/>
              </a:ext>
            </a:extLst>
          </p:cNvPr>
          <p:cNvPicPr>
            <a:picLocks noChangeAspect="1"/>
          </p:cNvPicPr>
          <p:nvPr/>
        </p:nvPicPr>
        <p:blipFill>
          <a:blip r:embed="rId2"/>
          <a:stretch>
            <a:fillRect/>
          </a:stretch>
        </p:blipFill>
        <p:spPr>
          <a:xfrm>
            <a:off x="424817" y="1093807"/>
            <a:ext cx="11342366" cy="4670386"/>
          </a:xfrm>
          <a:prstGeom prst="rect">
            <a:avLst/>
          </a:prstGeom>
        </p:spPr>
      </p:pic>
    </p:spTree>
    <p:extLst>
      <p:ext uri="{BB962C8B-B14F-4D97-AF65-F5344CB8AC3E}">
        <p14:creationId xmlns:p14="http://schemas.microsoft.com/office/powerpoint/2010/main" val="3826020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FE6D7E4-5045-C087-17FB-45F0236287E3}"/>
              </a:ext>
            </a:extLst>
          </p:cNvPr>
          <p:cNvSpPr>
            <a:spLocks noGrp="1"/>
          </p:cNvSpPr>
          <p:nvPr>
            <p:ph type="sldNum" idx="12"/>
          </p:nvPr>
        </p:nvSpPr>
        <p:spPr/>
        <p:txBody>
          <a:bodyPr/>
          <a:lstStyle/>
          <a:p>
            <a:fld id="{00000000-1234-1234-1234-123412341234}" type="slidenum">
              <a:rPr lang="en-US" altLang="ja-JP" smtClean="0"/>
              <a:pPr/>
              <a:t>6</a:t>
            </a:fld>
            <a:endParaRPr lang="ja-JP" altLang="en-US" dirty="0"/>
          </a:p>
        </p:txBody>
      </p:sp>
      <p:sp>
        <p:nvSpPr>
          <p:cNvPr id="3" name="タイトル 2">
            <a:extLst>
              <a:ext uri="{FF2B5EF4-FFF2-40B4-BE49-F238E27FC236}">
                <a16:creationId xmlns:a16="http://schemas.microsoft.com/office/drawing/2014/main" id="{103491CB-E76E-3CB4-3134-6396B42924C1}"/>
              </a:ext>
            </a:extLst>
          </p:cNvPr>
          <p:cNvSpPr>
            <a:spLocks noGrp="1"/>
          </p:cNvSpPr>
          <p:nvPr>
            <p:ph type="title"/>
          </p:nvPr>
        </p:nvSpPr>
        <p:spPr/>
        <p:txBody>
          <a:bodyPr/>
          <a:lstStyle/>
          <a:p>
            <a:r>
              <a:rPr kumimoji="1" lang="en-US" altLang="ja-JP" dirty="0"/>
              <a:t>FM</a:t>
            </a:r>
            <a:r>
              <a:rPr kumimoji="1" lang="ja-JP" altLang="en-US"/>
              <a:t>情報一覧</a:t>
            </a:r>
          </a:p>
        </p:txBody>
      </p:sp>
      <p:graphicFrame>
        <p:nvGraphicFramePr>
          <p:cNvPr id="4" name="表 3">
            <a:extLst>
              <a:ext uri="{FF2B5EF4-FFF2-40B4-BE49-F238E27FC236}">
                <a16:creationId xmlns:a16="http://schemas.microsoft.com/office/drawing/2014/main" id="{618097B8-F93C-C4A1-7C52-18FC6D5449D4}"/>
              </a:ext>
            </a:extLst>
          </p:cNvPr>
          <p:cNvGraphicFramePr>
            <a:graphicFrameLocks noGrp="1"/>
          </p:cNvGraphicFramePr>
          <p:nvPr>
            <p:extLst>
              <p:ext uri="{D42A27DB-BD31-4B8C-83A1-F6EECF244321}">
                <p14:modId xmlns:p14="http://schemas.microsoft.com/office/powerpoint/2010/main" val="1680738100"/>
              </p:ext>
            </p:extLst>
          </p:nvPr>
        </p:nvGraphicFramePr>
        <p:xfrm>
          <a:off x="135924" y="1124552"/>
          <a:ext cx="11920154" cy="4060256"/>
        </p:xfrm>
        <a:graphic>
          <a:graphicData uri="http://schemas.openxmlformats.org/drawingml/2006/table">
            <a:tbl>
              <a:tblPr>
                <a:tableStyleId>{A6AFA909-7838-41C2-A157-8FF6BAAB369A}</a:tableStyleId>
              </a:tblPr>
              <a:tblGrid>
                <a:gridCol w="250877">
                  <a:extLst>
                    <a:ext uri="{9D8B030D-6E8A-4147-A177-3AD203B41FA5}">
                      <a16:colId xmlns:a16="http://schemas.microsoft.com/office/drawing/2014/main" val="260192435"/>
                    </a:ext>
                  </a:extLst>
                </a:gridCol>
                <a:gridCol w="2076707">
                  <a:extLst>
                    <a:ext uri="{9D8B030D-6E8A-4147-A177-3AD203B41FA5}">
                      <a16:colId xmlns:a16="http://schemas.microsoft.com/office/drawing/2014/main" val="1939708800"/>
                    </a:ext>
                  </a:extLst>
                </a:gridCol>
                <a:gridCol w="1688195">
                  <a:extLst>
                    <a:ext uri="{9D8B030D-6E8A-4147-A177-3AD203B41FA5}">
                      <a16:colId xmlns:a16="http://schemas.microsoft.com/office/drawing/2014/main" val="2088091413"/>
                    </a:ext>
                  </a:extLst>
                </a:gridCol>
                <a:gridCol w="1797953">
                  <a:extLst>
                    <a:ext uri="{9D8B030D-6E8A-4147-A177-3AD203B41FA5}">
                      <a16:colId xmlns:a16="http://schemas.microsoft.com/office/drawing/2014/main" val="1822106738"/>
                    </a:ext>
                  </a:extLst>
                </a:gridCol>
                <a:gridCol w="1087135">
                  <a:extLst>
                    <a:ext uri="{9D8B030D-6E8A-4147-A177-3AD203B41FA5}">
                      <a16:colId xmlns:a16="http://schemas.microsoft.com/office/drawing/2014/main" val="3301717326"/>
                    </a:ext>
                  </a:extLst>
                </a:gridCol>
                <a:gridCol w="2641179">
                  <a:extLst>
                    <a:ext uri="{9D8B030D-6E8A-4147-A177-3AD203B41FA5}">
                      <a16:colId xmlns:a16="http://schemas.microsoft.com/office/drawing/2014/main" val="3823535142"/>
                    </a:ext>
                  </a:extLst>
                </a:gridCol>
                <a:gridCol w="752632">
                  <a:extLst>
                    <a:ext uri="{9D8B030D-6E8A-4147-A177-3AD203B41FA5}">
                      <a16:colId xmlns:a16="http://schemas.microsoft.com/office/drawing/2014/main" val="2673900737"/>
                    </a:ext>
                  </a:extLst>
                </a:gridCol>
                <a:gridCol w="1123721">
                  <a:extLst>
                    <a:ext uri="{9D8B030D-6E8A-4147-A177-3AD203B41FA5}">
                      <a16:colId xmlns:a16="http://schemas.microsoft.com/office/drawing/2014/main" val="2092513348"/>
                    </a:ext>
                  </a:extLst>
                </a:gridCol>
                <a:gridCol w="501755">
                  <a:extLst>
                    <a:ext uri="{9D8B030D-6E8A-4147-A177-3AD203B41FA5}">
                      <a16:colId xmlns:a16="http://schemas.microsoft.com/office/drawing/2014/main" val="2047239076"/>
                    </a:ext>
                  </a:extLst>
                </a:gridCol>
              </a:tblGrid>
              <a:tr h="122989">
                <a:tc rowSpan="2">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rowSpan="2">
                  <a:txBody>
                    <a:bodyPr/>
                    <a:lstStyle/>
                    <a:p>
                      <a:pPr algn="ctr" fontAlgn="ctr"/>
                      <a:r>
                        <a:rPr lang="en" sz="1200" u="none" strike="noStrike">
                          <a:effectLst/>
                        </a:rPr>
                        <a:t>FM</a:t>
                      </a:r>
                      <a:r>
                        <a:rPr lang="ja-JP" altLang="en-US" sz="1200" u="none" strike="noStrike">
                          <a:effectLst/>
                        </a:rPr>
                        <a:t>モデルタイプ</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rowSpan="2">
                  <a:txBody>
                    <a:bodyPr/>
                    <a:lstStyle/>
                    <a:p>
                      <a:pPr algn="ctr" fontAlgn="ctr"/>
                      <a:r>
                        <a:rPr lang="ja-JP" altLang="en-US" sz="1200" u="none" strike="noStrike">
                          <a:effectLst/>
                        </a:rPr>
                        <a:t>学習データ</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rowSpan="2">
                  <a:txBody>
                    <a:bodyPr/>
                    <a:lstStyle/>
                    <a:p>
                      <a:pPr algn="ctr" fontAlgn="ctr"/>
                      <a:r>
                        <a:rPr lang="ja-JP" altLang="en-US" sz="1200" u="none" strike="noStrike">
                          <a:effectLst/>
                        </a:rPr>
                        <a:t>特徴</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rowSpan="2">
                  <a:txBody>
                    <a:bodyPr/>
                    <a:lstStyle/>
                    <a:p>
                      <a:pPr algn="ctr" fontAlgn="ctr"/>
                      <a:r>
                        <a:rPr lang="en" sz="1200" u="none" strike="noStrike">
                          <a:effectLst/>
                        </a:rPr>
                        <a:t>Input</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rowSpan="2">
                  <a:txBody>
                    <a:bodyPr/>
                    <a:lstStyle/>
                    <a:p>
                      <a:pPr algn="ctr" fontAlgn="ctr"/>
                      <a:r>
                        <a:rPr lang="ja-JP" altLang="en-US" sz="1200" u="none" strike="noStrike">
                          <a:effectLst/>
                        </a:rPr>
                        <a:t>潜在変数タイプ</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gridSpan="3">
                  <a:txBody>
                    <a:bodyPr/>
                    <a:lstStyle/>
                    <a:p>
                      <a:pPr algn="ctr" fontAlgn="ctr"/>
                      <a:r>
                        <a:rPr lang="en" sz="1200" u="none" strike="noStrike">
                          <a:effectLst/>
                        </a:rPr>
                        <a:t>Output</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0942791"/>
                  </a:ext>
                </a:extLst>
              </a:tr>
              <a:tr h="12913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200" u="none" strike="noStrike">
                          <a:effectLst/>
                        </a:rPr>
                        <a:t>予測</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分子生成</a:t>
                      </a:r>
                      <a:r>
                        <a:rPr lang="en-US" altLang="ja-JP" sz="1200" u="none" strike="noStrike">
                          <a:effectLst/>
                        </a:rPr>
                        <a:t>(</a:t>
                      </a:r>
                      <a:r>
                        <a:rPr lang="ja-JP" altLang="en-US" sz="1200" u="none" strike="noStrike">
                          <a:effectLst/>
                        </a:rPr>
                        <a:t>分子構造最適化</a:t>
                      </a:r>
                      <a:r>
                        <a:rPr lang="en-US" altLang="ja-JP" sz="1200" u="none" strike="noStrike">
                          <a:effectLst/>
                        </a:rPr>
                        <a:t>)</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欠損値補完</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extLst>
                  <a:ext uri="{0D108BD9-81ED-4DB2-BD59-A6C34878D82A}">
                    <a16:rowId xmlns:a16="http://schemas.microsoft.com/office/drawing/2014/main" val="1809985920"/>
                  </a:ext>
                </a:extLst>
              </a:tr>
              <a:tr h="393566">
                <a:tc>
                  <a:txBody>
                    <a:bodyPr/>
                    <a:lstStyle/>
                    <a:p>
                      <a:pPr algn="ct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SMI-TED　→　DS Task</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91M SMILES (4B tokens) from PubChem</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SMILES</a:t>
                      </a:r>
                      <a:r>
                        <a:rPr lang="ja-JP" altLang="en-US" sz="1200" u="none" strike="noStrike">
                          <a:effectLst/>
                        </a:rPr>
                        <a:t>だけ使用</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SMILES</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uni-modal</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a:t>
                      </a:r>
                      <a:br>
                        <a:rPr lang="ja-JP" altLang="en-US" sz="1200" u="none" strike="noStrike">
                          <a:effectLst/>
                        </a:rPr>
                      </a:br>
                      <a:r>
                        <a:rPr lang="ja-JP" altLang="en-US" sz="1200" u="none" strike="noStrike">
                          <a:effectLst/>
                        </a:rPr>
                        <a:t>量子力学特性値</a:t>
                      </a:r>
                      <a:br>
                        <a:rPr lang="ja-JP" altLang="en-US" sz="1200" u="none" strike="noStrike">
                          <a:effectLst/>
                        </a:rPr>
                      </a:br>
                      <a:r>
                        <a:rPr lang="ja-JP" altLang="en-US" sz="1200" u="none" strike="noStrike">
                          <a:effectLst/>
                        </a:rPr>
                        <a:t>物性値</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a:t>
                      </a:r>
                      <a:br>
                        <a:rPr lang="en" sz="1200" u="none" strike="noStrike">
                          <a:effectLst/>
                        </a:rPr>
                      </a:br>
                      <a:r>
                        <a:rPr lang="en" sz="1200" u="none" strike="noStrike">
                          <a:effectLst/>
                        </a:rPr>
                        <a:t>SMILES</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US" altLang="ja-JP" sz="1200" u="none" strike="noStrike">
                          <a:effectLst/>
                        </a:rPr>
                        <a:t>×</a:t>
                      </a: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extLst>
                  <a:ext uri="{0D108BD9-81ED-4DB2-BD59-A6C34878D82A}">
                    <a16:rowId xmlns:a16="http://schemas.microsoft.com/office/drawing/2014/main" val="1008921344"/>
                  </a:ext>
                </a:extLst>
              </a:tr>
              <a:tr h="258278">
                <a:tc>
                  <a:txBody>
                    <a:bodyPr/>
                    <a:lstStyle/>
                    <a:p>
                      <a:pPr algn="ctr" fontAlgn="ctr"/>
                      <a:r>
                        <a:rPr lang="en-US" altLang="ja-JP" sz="1200" u="none" strike="noStrike">
                          <a:effectLst/>
                        </a:rPr>
                        <a:t>2</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SELFIES-TED　→　DS Task</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1B molecule from PubChem + ZINC-22</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SELFIES</a:t>
                      </a:r>
                      <a:r>
                        <a:rPr lang="ja-JP" altLang="en-US" sz="1200" u="none" strike="noStrike">
                          <a:effectLst/>
                        </a:rPr>
                        <a:t>で分子生成のロバスト性を向上</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SMILES</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uni-modal</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a:t>
                      </a:r>
                      <a:br>
                        <a:rPr lang="ja-JP" altLang="en-US" sz="1200" u="none" strike="noStrike">
                          <a:effectLst/>
                        </a:rPr>
                      </a:br>
                      <a:r>
                        <a:rPr lang="ja-JP" altLang="en-US" sz="1200" u="none" strike="noStrike">
                          <a:effectLst/>
                        </a:rPr>
                        <a:t>物性値</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a:t>
                      </a:r>
                      <a:br>
                        <a:rPr lang="en" sz="1200" u="none" strike="noStrike">
                          <a:effectLst/>
                        </a:rPr>
                      </a:br>
                      <a:r>
                        <a:rPr lang="en" sz="1200" u="none" strike="noStrike">
                          <a:effectLst/>
                        </a:rPr>
                        <a:t>SMILES</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US" altLang="ja-JP" sz="1200" u="none" strike="noStrike">
                          <a:effectLst/>
                        </a:rPr>
                        <a:t>×</a:t>
                      </a: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extLst>
                  <a:ext uri="{0D108BD9-81ED-4DB2-BD59-A6C34878D82A}">
                    <a16:rowId xmlns:a16="http://schemas.microsoft.com/office/drawing/2014/main" val="724675833"/>
                  </a:ext>
                </a:extLst>
              </a:tr>
              <a:tr h="258278">
                <a:tc>
                  <a:txBody>
                    <a:bodyPr/>
                    <a:lstStyle/>
                    <a:p>
                      <a:pPr algn="ct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MHG-GNN　→　DS Task</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1.34M molecules from PubChem</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グラフデータでより複雑な構造や精度が重要なときの高度表現</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分子構造</a:t>
                      </a:r>
                      <a:r>
                        <a:rPr lang="en" sz="1200" u="none" strike="noStrike">
                          <a:effectLst/>
                        </a:rPr>
                        <a:t>Graph data</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uni-modal</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a:t>
                      </a:r>
                      <a:br>
                        <a:rPr lang="ja-JP" altLang="en-US" sz="1200" u="none" strike="noStrike">
                          <a:effectLst/>
                        </a:rPr>
                      </a:br>
                      <a:r>
                        <a:rPr lang="ja-JP" altLang="en-US" sz="1200" u="none" strike="noStrike">
                          <a:effectLst/>
                        </a:rPr>
                        <a:t>物性値</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a:t>
                      </a:r>
                      <a:br>
                        <a:rPr lang="ja-JP" altLang="en-US" sz="1200" u="none" strike="noStrike">
                          <a:effectLst/>
                        </a:rPr>
                      </a:br>
                      <a:r>
                        <a:rPr lang="ja-JP" altLang="en-US" sz="1200" u="none" strike="noStrike">
                          <a:effectLst/>
                        </a:rPr>
                        <a:t>分子構造</a:t>
                      </a:r>
                      <a:r>
                        <a:rPr lang="en" sz="1200" u="none" strike="noStrike">
                          <a:effectLst/>
                        </a:rPr>
                        <a:t>Graph data</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US" altLang="ja-JP" sz="1200" u="none" strike="noStrike">
                          <a:effectLst/>
                        </a:rPr>
                        <a:t>×</a:t>
                      </a: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extLst>
                  <a:ext uri="{0D108BD9-81ED-4DB2-BD59-A6C34878D82A}">
                    <a16:rowId xmlns:a16="http://schemas.microsoft.com/office/drawing/2014/main" val="1154355791"/>
                  </a:ext>
                </a:extLst>
              </a:tr>
              <a:tr h="516556">
                <a:tc>
                  <a:txBody>
                    <a:bodyPr/>
                    <a:lstStyle/>
                    <a:p>
                      <a:pPr algn="ct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SMI-SSED　→　DS Task</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91M SMILES from PubChem</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・Attention</a:t>
                      </a:r>
                      <a:r>
                        <a:rPr lang="ja-JP" altLang="en-US" sz="1200" u="none" strike="noStrike">
                          <a:effectLst/>
                        </a:rPr>
                        <a:t>や</a:t>
                      </a:r>
                      <a:r>
                        <a:rPr lang="en" sz="1200" u="none" strike="noStrike">
                          <a:effectLst/>
                        </a:rPr>
                        <a:t>MLPBlock</a:t>
                      </a:r>
                      <a:r>
                        <a:rPr lang="ja-JP" altLang="en-US" sz="1200" u="none" strike="noStrike">
                          <a:effectLst/>
                        </a:rPr>
                        <a:t>を持たない簡素化されたアーキテクチャ</a:t>
                      </a:r>
                      <a:br>
                        <a:rPr lang="ja-JP" altLang="en-US" sz="1200" u="none" strike="noStrike">
                          <a:effectLst/>
                        </a:rPr>
                      </a:br>
                      <a:r>
                        <a:rPr lang="ja-JP" altLang="en-US" sz="1200" u="none" strike="noStrike">
                          <a:effectLst/>
                        </a:rPr>
                        <a:t>・高速な推論（</a:t>
                      </a:r>
                      <a:r>
                        <a:rPr lang="en" sz="1200" u="none" strike="noStrike">
                          <a:effectLst/>
                        </a:rPr>
                        <a:t>Transformer</a:t>
                      </a:r>
                      <a:r>
                        <a:rPr lang="ja-JP" altLang="en-US" sz="1200" u="none" strike="noStrike">
                          <a:effectLst/>
                        </a:rPr>
                        <a:t>の約</a:t>
                      </a:r>
                      <a:r>
                        <a:rPr lang="en-US" altLang="ja-JP" sz="1200" u="none" strike="noStrike">
                          <a:effectLst/>
                        </a:rPr>
                        <a:t>5</a:t>
                      </a:r>
                      <a:r>
                        <a:rPr lang="ja-JP" altLang="en-US" sz="1200" u="none" strike="noStrike">
                          <a:effectLst/>
                        </a:rPr>
                        <a:t>倍）</a:t>
                      </a:r>
                      <a:br>
                        <a:rPr lang="ja-JP" altLang="en-US" sz="1200" u="none" strike="noStrike">
                          <a:effectLst/>
                        </a:rPr>
                      </a:br>
                      <a:r>
                        <a:rPr lang="ja-JP" altLang="en-US" sz="1200" u="none" strike="noStrike">
                          <a:effectLst/>
                        </a:rPr>
                        <a:t>・</a:t>
                      </a:r>
                      <a:r>
                        <a:rPr lang="en" sz="1200" u="none" strike="noStrike">
                          <a:effectLst/>
                        </a:rPr>
                        <a:t>GPU</a:t>
                      </a:r>
                      <a:r>
                        <a:rPr lang="ja-JP" altLang="en-US" sz="1200" u="none" strike="noStrike">
                          <a:effectLst/>
                        </a:rPr>
                        <a:t>メモリ最適化</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SMILES</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uni-modal</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a:t>
                      </a:r>
                      <a:br>
                        <a:rPr lang="ja-JP" altLang="en-US" sz="1200" u="none" strike="noStrike">
                          <a:effectLst/>
                        </a:rPr>
                      </a:br>
                      <a:r>
                        <a:rPr lang="ja-JP" altLang="en-US" sz="1200" u="none" strike="noStrike">
                          <a:effectLst/>
                        </a:rPr>
                        <a:t>物性値</a:t>
                      </a:r>
                      <a:br>
                        <a:rPr lang="ja-JP" altLang="en-US" sz="1200" u="none" strike="noStrike">
                          <a:effectLst/>
                        </a:rPr>
                      </a:br>
                      <a:r>
                        <a:rPr lang="ja-JP" altLang="en-US" sz="1200" u="none" strike="noStrike">
                          <a:effectLst/>
                        </a:rPr>
                        <a:t>収率</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a:t>
                      </a:r>
                      <a:br>
                        <a:rPr lang="en" sz="1200" u="none" strike="noStrike">
                          <a:effectLst/>
                        </a:rPr>
                      </a:br>
                      <a:r>
                        <a:rPr lang="en" sz="1200" u="none" strike="noStrike">
                          <a:effectLst/>
                        </a:rPr>
                        <a:t>SMILES</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US" altLang="ja-JP" sz="1200" u="none" strike="noStrike">
                          <a:effectLst/>
                        </a:rPr>
                        <a:t>×</a:t>
                      </a: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extLst>
                  <a:ext uri="{0D108BD9-81ED-4DB2-BD59-A6C34878D82A}">
                    <a16:rowId xmlns:a16="http://schemas.microsoft.com/office/drawing/2014/main" val="1024107211"/>
                  </a:ext>
                </a:extLst>
              </a:tr>
              <a:tr h="258278">
                <a:tc>
                  <a:txBody>
                    <a:bodyPr/>
                    <a:lstStyle/>
                    <a:p>
                      <a:pPr algn="ctr" fontAlgn="ctr"/>
                      <a:r>
                        <a:rPr lang="ja-JP" altLang="en-US" sz="1200" u="none" strike="noStrike">
                          <a:effectLst/>
                        </a:rPr>
                        <a:t>　</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POS-EGNN　→　 DS Task</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1.5M structures from MPtrj</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分子の立体構造を取り入れている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Graph data + 3D</a:t>
                      </a:r>
                      <a:r>
                        <a:rPr lang="ja-JP" altLang="en-US" sz="1200" u="none" strike="noStrike">
                          <a:effectLst/>
                        </a:rPr>
                        <a:t>位置情報</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uni-modal</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a:t>
                      </a:r>
                      <a:br>
                        <a:rPr lang="ja-JP" altLang="en-US" sz="1200" u="none" strike="noStrike">
                          <a:effectLst/>
                        </a:rPr>
                      </a:br>
                      <a:r>
                        <a:rPr lang="ja-JP" altLang="en-US" sz="1200" u="none" strike="noStrike">
                          <a:effectLst/>
                        </a:rPr>
                        <a:t>物性値</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US" altLang="ja-JP" sz="1200" u="none" strike="noStrike">
                          <a:effectLst/>
                        </a:rPr>
                        <a:t>×</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US" altLang="ja-JP" sz="1200" u="none" strike="noStrike">
                          <a:effectLst/>
                        </a:rPr>
                        <a:t>×</a:t>
                      </a: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extLst>
                  <a:ext uri="{0D108BD9-81ED-4DB2-BD59-A6C34878D82A}">
                    <a16:rowId xmlns:a16="http://schemas.microsoft.com/office/drawing/2014/main" val="4210313995"/>
                  </a:ext>
                </a:extLst>
              </a:tr>
              <a:tr h="258278">
                <a:tc>
                  <a:txBody>
                    <a:bodyPr/>
                    <a:lstStyle/>
                    <a:p>
                      <a:pPr algn="ctr" fontAlgn="ctr"/>
                      <a:r>
                        <a:rPr lang="en-US" altLang="ja-JP" sz="1200" u="none" strike="noStrike">
                          <a:effectLst/>
                        </a:rPr>
                        <a:t>5</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複数</a:t>
                      </a:r>
                      <a:r>
                        <a:rPr lang="en" sz="1200" u="none" strike="noStrike">
                          <a:effectLst/>
                        </a:rPr>
                        <a:t>uni-modal FM　→　Fused FMs　→　DS Task</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US" altLang="ja-JP" sz="1200" u="none" strike="noStrike">
                          <a:effectLst/>
                        </a:rPr>
                        <a:t>-</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マルチモーダルで欠損値補完</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多モーダルデータ</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en" sz="1200" u="none" strike="noStrike">
                          <a:effectLst/>
                        </a:rPr>
                        <a:t>multi-modal</a:t>
                      </a:r>
                      <a:br>
                        <a:rPr lang="en" sz="1200" u="none" strike="noStrike">
                          <a:effectLst/>
                        </a:rPr>
                      </a:br>
                      <a:r>
                        <a:rPr lang="en" sz="1200" u="none" strike="noStrike">
                          <a:effectLst/>
                        </a:rPr>
                        <a:t>※2</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4612" marR="4612" marT="4612" marB="0" anchor="ctr"/>
                </a:tc>
                <a:extLst>
                  <a:ext uri="{0D108BD9-81ED-4DB2-BD59-A6C34878D82A}">
                    <a16:rowId xmlns:a16="http://schemas.microsoft.com/office/drawing/2014/main" val="725605310"/>
                  </a:ext>
                </a:extLst>
              </a:tr>
            </a:tbl>
          </a:graphicData>
        </a:graphic>
      </p:graphicFrame>
    </p:spTree>
    <p:extLst>
      <p:ext uri="{BB962C8B-B14F-4D97-AF65-F5344CB8AC3E}">
        <p14:creationId xmlns:p14="http://schemas.microsoft.com/office/powerpoint/2010/main" val="352227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1BF72C8-4AFE-5233-59E4-7230F759AF6D}"/>
              </a:ext>
            </a:extLst>
          </p:cNvPr>
          <p:cNvSpPr>
            <a:spLocks noGrp="1"/>
          </p:cNvSpPr>
          <p:nvPr>
            <p:ph type="sldNum" idx="12"/>
          </p:nvPr>
        </p:nvSpPr>
        <p:spPr/>
        <p:txBody>
          <a:bodyPr/>
          <a:lstStyle/>
          <a:p>
            <a:fld id="{00000000-1234-1234-1234-123412341234}" type="slidenum">
              <a:rPr lang="en-US" altLang="ja-JP" smtClean="0"/>
              <a:pPr/>
              <a:t>7</a:t>
            </a:fld>
            <a:endParaRPr lang="ja-JP" altLang="en-US" dirty="0"/>
          </a:p>
        </p:txBody>
      </p:sp>
      <p:sp>
        <p:nvSpPr>
          <p:cNvPr id="3" name="タイトル 2">
            <a:extLst>
              <a:ext uri="{FF2B5EF4-FFF2-40B4-BE49-F238E27FC236}">
                <a16:creationId xmlns:a16="http://schemas.microsoft.com/office/drawing/2014/main" id="{723158B0-C501-9E9E-9B2C-CA2DC52A9164}"/>
              </a:ext>
            </a:extLst>
          </p:cNvPr>
          <p:cNvSpPr>
            <a:spLocks noGrp="1"/>
          </p:cNvSpPr>
          <p:nvPr>
            <p:ph type="title"/>
          </p:nvPr>
        </p:nvSpPr>
        <p:spPr/>
        <p:txBody>
          <a:bodyPr/>
          <a:lstStyle/>
          <a:p>
            <a:r>
              <a:rPr kumimoji="1" lang="ja-JP" altLang="en-US"/>
              <a:t>公開情報一覧</a:t>
            </a:r>
          </a:p>
        </p:txBody>
      </p:sp>
      <p:graphicFrame>
        <p:nvGraphicFramePr>
          <p:cNvPr id="10" name="表 9">
            <a:extLst>
              <a:ext uri="{FF2B5EF4-FFF2-40B4-BE49-F238E27FC236}">
                <a16:creationId xmlns:a16="http://schemas.microsoft.com/office/drawing/2014/main" id="{30D70254-026A-8E60-4155-ABB77CAA75FD}"/>
              </a:ext>
            </a:extLst>
          </p:cNvPr>
          <p:cNvGraphicFramePr>
            <a:graphicFrameLocks noGrp="1"/>
          </p:cNvGraphicFramePr>
          <p:nvPr>
            <p:extLst>
              <p:ext uri="{D42A27DB-BD31-4B8C-83A1-F6EECF244321}">
                <p14:modId xmlns:p14="http://schemas.microsoft.com/office/powerpoint/2010/main" val="4293725196"/>
              </p:ext>
            </p:extLst>
          </p:nvPr>
        </p:nvGraphicFramePr>
        <p:xfrm>
          <a:off x="1028700" y="2009872"/>
          <a:ext cx="10134600" cy="2667000"/>
        </p:xfrm>
        <a:graphic>
          <a:graphicData uri="http://schemas.openxmlformats.org/drawingml/2006/table">
            <a:tbl>
              <a:tblPr>
                <a:tableStyleId>{A6AFA909-7838-41C2-A157-8FF6BAAB369A}</a:tableStyleId>
              </a:tblPr>
              <a:tblGrid>
                <a:gridCol w="3783415">
                  <a:extLst>
                    <a:ext uri="{9D8B030D-6E8A-4147-A177-3AD203B41FA5}">
                      <a16:colId xmlns:a16="http://schemas.microsoft.com/office/drawing/2014/main" val="283663261"/>
                    </a:ext>
                  </a:extLst>
                </a:gridCol>
                <a:gridCol w="3075611">
                  <a:extLst>
                    <a:ext uri="{9D8B030D-6E8A-4147-A177-3AD203B41FA5}">
                      <a16:colId xmlns:a16="http://schemas.microsoft.com/office/drawing/2014/main" val="3889500647"/>
                    </a:ext>
                  </a:extLst>
                </a:gridCol>
                <a:gridCol w="3275574">
                  <a:extLst>
                    <a:ext uri="{9D8B030D-6E8A-4147-A177-3AD203B41FA5}">
                      <a16:colId xmlns:a16="http://schemas.microsoft.com/office/drawing/2014/main" val="3013826427"/>
                    </a:ext>
                  </a:extLst>
                </a:gridCol>
              </a:tblGrid>
              <a:tr h="254000">
                <a:tc rowSpan="2">
                  <a:txBody>
                    <a:bodyPr/>
                    <a:lstStyle/>
                    <a:p>
                      <a:pPr algn="ctr" fontAlgn="ctr"/>
                      <a:r>
                        <a:rPr lang="ja-JP" altLang="en-US" sz="1200" u="none" strike="noStrike">
                          <a:effectLst/>
                        </a:rPr>
                        <a:t>項目</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gridSpan="2">
                  <a:txBody>
                    <a:bodyPr/>
                    <a:lstStyle/>
                    <a:p>
                      <a:pPr algn="ctr" fontAlgn="ctr"/>
                      <a:r>
                        <a:rPr lang="ja-JP" altLang="en-US" sz="1200" u="none" strike="noStrike">
                          <a:effectLst/>
                        </a:rPr>
                        <a:t>公開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hMerge="1">
                  <a:txBody>
                    <a:bodyPr/>
                    <a:lstStyle/>
                    <a:p>
                      <a:endParaRPr kumimoji="1" lang="ja-JP" altLang="en-US"/>
                    </a:p>
                  </a:txBody>
                  <a:tcPr/>
                </a:tc>
                <a:extLst>
                  <a:ext uri="{0D108BD9-81ED-4DB2-BD59-A6C34878D82A}">
                    <a16:rowId xmlns:a16="http://schemas.microsoft.com/office/drawing/2014/main" val="2009012083"/>
                  </a:ext>
                </a:extLst>
              </a:tr>
              <a:tr h="266700">
                <a:tc vMerge="1">
                  <a:txBody>
                    <a:bodyPr/>
                    <a:lstStyle/>
                    <a:p>
                      <a:endParaRPr kumimoji="1" lang="ja-JP" altLang="en-US"/>
                    </a:p>
                  </a:txBody>
                  <a:tcPr/>
                </a:tc>
                <a:tc>
                  <a:txBody>
                    <a:bodyPr/>
                    <a:lstStyle/>
                    <a:p>
                      <a:pPr algn="ctr" fontAlgn="ctr"/>
                      <a:r>
                        <a:rPr lang="ja-JP" altLang="en-US" sz="1200" u="none" strike="noStrike">
                          <a:effectLst/>
                        </a:rPr>
                        <a:t>単独利用</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 sz="1200" u="none" strike="noStrike">
                          <a:effectLst/>
                        </a:rPr>
                        <a:t>FM4M Kit </a:t>
                      </a:r>
                      <a:r>
                        <a:rPr lang="ja-JP" altLang="en-US" sz="1200" u="none" strike="noStrike">
                          <a:effectLst/>
                        </a:rPr>
                        <a:t>ラッパー利用</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216259182"/>
                  </a:ext>
                </a:extLst>
              </a:tr>
              <a:tr h="317500">
                <a:tc>
                  <a:txBody>
                    <a:bodyPr/>
                    <a:lstStyle/>
                    <a:p>
                      <a:pPr algn="ctr" fontAlgn="ctr"/>
                      <a:r>
                        <a:rPr lang="en" sz="1200" u="none" strike="noStrike">
                          <a:effectLst/>
                        </a:rPr>
                        <a:t>SMI-TED</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622059011"/>
                  </a:ext>
                </a:extLst>
              </a:tr>
              <a:tr h="254000">
                <a:tc>
                  <a:txBody>
                    <a:bodyPr/>
                    <a:lstStyle/>
                    <a:p>
                      <a:pPr algn="ctr" fontAlgn="ctr"/>
                      <a:r>
                        <a:rPr lang="en" sz="1200" u="none" strike="noStrike">
                          <a:effectLst/>
                        </a:rPr>
                        <a:t>SELFIES-TED</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932508138"/>
                  </a:ext>
                </a:extLst>
              </a:tr>
              <a:tr h="254000">
                <a:tc>
                  <a:txBody>
                    <a:bodyPr/>
                    <a:lstStyle/>
                    <a:p>
                      <a:pPr algn="ctr" fontAlgn="ctr"/>
                      <a:r>
                        <a:rPr lang="en" sz="1200" u="none" strike="noStrike">
                          <a:effectLst/>
                        </a:rPr>
                        <a:t>MHG-GNN</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461623946"/>
                  </a:ext>
                </a:extLst>
              </a:tr>
              <a:tr h="254000">
                <a:tc>
                  <a:txBody>
                    <a:bodyPr/>
                    <a:lstStyle/>
                    <a:p>
                      <a:pPr algn="ctr" fontAlgn="ctr"/>
                      <a:r>
                        <a:rPr lang="en" sz="1200" u="none" strike="noStrike">
                          <a:effectLst/>
                        </a:rPr>
                        <a:t>SMI-SSED</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200" u="none" strike="noStrike">
                          <a:effectLst/>
                        </a:rPr>
                        <a:t>×</a:t>
                      </a:r>
                      <a:endParaRPr lang="en-US" altLang="ja-JP" sz="1200" b="0" i="0" u="none" strike="noStrike">
                        <a:solidFill>
                          <a:srgbClr val="000000"/>
                        </a:solidFill>
                        <a:effectLst/>
                        <a:latin typeface="Cambria" panose="02040503050406030204" pitchFamily="18"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3971214030"/>
                  </a:ext>
                </a:extLst>
              </a:tr>
              <a:tr h="254000">
                <a:tc>
                  <a:txBody>
                    <a:bodyPr/>
                    <a:lstStyle/>
                    <a:p>
                      <a:pPr algn="ctr" fontAlgn="ctr"/>
                      <a:r>
                        <a:rPr lang="en" sz="1200" u="none" strike="noStrike">
                          <a:effectLst/>
                        </a:rPr>
                        <a:t>POS-EGNN</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168760056"/>
                  </a:ext>
                </a:extLst>
              </a:tr>
              <a:tr h="304800">
                <a:tc>
                  <a:txBody>
                    <a:bodyPr/>
                    <a:lstStyle/>
                    <a:p>
                      <a:pPr algn="ctr" fontAlgn="ctr"/>
                      <a:r>
                        <a:rPr lang="en" sz="1200" u="none" strike="noStrike">
                          <a:effectLst/>
                        </a:rPr>
                        <a:t>Multi-modal model</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 sz="1200" u="none" strike="noStrike">
                          <a:effectLst/>
                        </a:rPr>
                        <a:t>（sklearn</a:t>
                      </a:r>
                      <a:r>
                        <a:rPr lang="ja-JP" altLang="en-US" sz="1200" u="none" strike="noStrike">
                          <a:effectLst/>
                        </a:rPr>
                        <a:t>のライブラリーを使用）</a:t>
                      </a:r>
                      <a:endParaRPr lang="ja-JP" altLang="en-US" sz="1200" b="0" i="0" u="none" strike="noStrike">
                        <a:solidFill>
                          <a:srgbClr val="000000"/>
                        </a:solidFill>
                        <a:effectLst/>
                        <a:latin typeface="Apple Color Emoji" pitchFamily="2" charset="0"/>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783932120"/>
                  </a:ext>
                </a:extLst>
              </a:tr>
              <a:tr h="254000">
                <a:tc>
                  <a:txBody>
                    <a:bodyPr/>
                    <a:lstStyle/>
                    <a:p>
                      <a:pPr algn="ctr" fontAlgn="ctr"/>
                      <a:r>
                        <a:rPr lang="en" sz="1200" u="none" strike="noStrike">
                          <a:effectLst/>
                        </a:rPr>
                        <a:t>DS Task_</a:t>
                      </a:r>
                      <a:r>
                        <a:rPr lang="ja-JP" altLang="en-US" sz="1200" u="none" strike="noStrike">
                          <a:effectLst/>
                        </a:rPr>
                        <a:t>予測</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716351859"/>
                  </a:ext>
                </a:extLst>
              </a:tr>
              <a:tr h="254000">
                <a:tc>
                  <a:txBody>
                    <a:bodyPr/>
                    <a:lstStyle/>
                    <a:p>
                      <a:pPr algn="ctr" fontAlgn="ctr"/>
                      <a:r>
                        <a:rPr lang="en" sz="1200" u="none" strike="noStrike">
                          <a:effectLst/>
                        </a:rPr>
                        <a:t>DS Task_</a:t>
                      </a:r>
                      <a:r>
                        <a:rPr lang="ja-JP" altLang="en-US" sz="1200" u="none" strike="noStrike">
                          <a:effectLst/>
                        </a:rPr>
                        <a:t>最適化</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200" u="none" strike="noStrike">
                          <a:effectLst/>
                        </a:rPr>
                        <a:t>×</a:t>
                      </a:r>
                      <a:endParaRPr lang="en-US" altLang="ja-JP" sz="1200" b="0" i="0" u="none" strike="noStrike">
                        <a:solidFill>
                          <a:srgbClr val="000000"/>
                        </a:solidFill>
                        <a:effectLst/>
                        <a:latin typeface="Cambria" panose="02040503050406030204" pitchFamily="18" charset="0"/>
                        <a:ea typeface="游ゴシック" panose="020B0400000000000000" pitchFamily="34" charset="-128"/>
                      </a:endParaRPr>
                    </a:p>
                  </a:txBody>
                  <a:tcPr marL="9525" marR="9525" marT="9525" marB="0" anchor="ctr"/>
                </a:tc>
                <a:tc>
                  <a:txBody>
                    <a:bodyPr/>
                    <a:lstStyle/>
                    <a:p>
                      <a:pPr algn="ctr" fontAlgn="ctr"/>
                      <a:r>
                        <a:rPr lang="en-US" altLang="ja-JP" sz="1200" u="none" strike="noStrike" dirty="0">
                          <a:effectLst/>
                        </a:rPr>
                        <a:t>×</a:t>
                      </a:r>
                      <a:endParaRPr lang="en-US" altLang="ja-JP" sz="1200" b="0" i="0" u="none" strike="noStrike" dirty="0">
                        <a:solidFill>
                          <a:srgbClr val="000000"/>
                        </a:solidFill>
                        <a:effectLst/>
                        <a:latin typeface="Cambria" panose="02040503050406030204" pitchFamily="18"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1741435951"/>
                  </a:ext>
                </a:extLst>
              </a:tr>
            </a:tbl>
          </a:graphicData>
        </a:graphic>
      </p:graphicFrame>
    </p:spTree>
    <p:extLst>
      <p:ext uri="{BB962C8B-B14F-4D97-AF65-F5344CB8AC3E}">
        <p14:creationId xmlns:p14="http://schemas.microsoft.com/office/powerpoint/2010/main" val="2141917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F87DC-A55D-2B6A-E53C-BE57611B298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D5E5D73-0218-E908-A76A-A7ECBA03FC05}"/>
              </a:ext>
            </a:extLst>
          </p:cNvPr>
          <p:cNvSpPr>
            <a:spLocks noGrp="1"/>
          </p:cNvSpPr>
          <p:nvPr>
            <p:ph type="sldNum" idx="12"/>
          </p:nvPr>
        </p:nvSpPr>
        <p:spPr/>
        <p:txBody>
          <a:bodyPr/>
          <a:lstStyle/>
          <a:p>
            <a:fld id="{00000000-1234-1234-1234-123412341234}" type="slidenum">
              <a:rPr lang="en-US" altLang="ja-JP" smtClean="0"/>
              <a:pPr/>
              <a:t>8</a:t>
            </a:fld>
            <a:endParaRPr lang="ja-JP" altLang="en-US" dirty="0"/>
          </a:p>
        </p:txBody>
      </p:sp>
      <p:sp>
        <p:nvSpPr>
          <p:cNvPr id="3" name="タイトル 2">
            <a:extLst>
              <a:ext uri="{FF2B5EF4-FFF2-40B4-BE49-F238E27FC236}">
                <a16:creationId xmlns:a16="http://schemas.microsoft.com/office/drawing/2014/main" id="{B2613A5D-B207-321F-5BE7-FEAF890B7A99}"/>
              </a:ext>
            </a:extLst>
          </p:cNvPr>
          <p:cNvSpPr>
            <a:spLocks noGrp="1"/>
          </p:cNvSpPr>
          <p:nvPr>
            <p:ph type="title"/>
          </p:nvPr>
        </p:nvSpPr>
        <p:spPr/>
        <p:txBody>
          <a:bodyPr/>
          <a:lstStyle/>
          <a:p>
            <a:r>
              <a:rPr kumimoji="1" lang="ja-JP" altLang="en-US"/>
              <a:t>ローカル実装容量</a:t>
            </a:r>
          </a:p>
        </p:txBody>
      </p:sp>
      <p:graphicFrame>
        <p:nvGraphicFramePr>
          <p:cNvPr id="5" name="表 4">
            <a:extLst>
              <a:ext uri="{FF2B5EF4-FFF2-40B4-BE49-F238E27FC236}">
                <a16:creationId xmlns:a16="http://schemas.microsoft.com/office/drawing/2014/main" id="{5A68B8B8-6847-2006-EBB1-0019E7F53321}"/>
              </a:ext>
            </a:extLst>
          </p:cNvPr>
          <p:cNvGraphicFramePr>
            <a:graphicFrameLocks noGrp="1"/>
          </p:cNvGraphicFramePr>
          <p:nvPr>
            <p:extLst>
              <p:ext uri="{D42A27DB-BD31-4B8C-83A1-F6EECF244321}">
                <p14:modId xmlns:p14="http://schemas.microsoft.com/office/powerpoint/2010/main" val="80353790"/>
              </p:ext>
            </p:extLst>
          </p:nvPr>
        </p:nvGraphicFramePr>
        <p:xfrm>
          <a:off x="135924" y="1894000"/>
          <a:ext cx="11504421" cy="3144342"/>
        </p:xfrm>
        <a:graphic>
          <a:graphicData uri="http://schemas.openxmlformats.org/drawingml/2006/table">
            <a:tbl>
              <a:tblPr>
                <a:tableStyleId>{A6AFA909-7838-41C2-A157-8FF6BAAB369A}</a:tableStyleId>
              </a:tblPr>
              <a:tblGrid>
                <a:gridCol w="2078759">
                  <a:extLst>
                    <a:ext uri="{9D8B030D-6E8A-4147-A177-3AD203B41FA5}">
                      <a16:colId xmlns:a16="http://schemas.microsoft.com/office/drawing/2014/main" val="2245636556"/>
                    </a:ext>
                  </a:extLst>
                </a:gridCol>
                <a:gridCol w="1548425">
                  <a:extLst>
                    <a:ext uri="{9D8B030D-6E8A-4147-A177-3AD203B41FA5}">
                      <a16:colId xmlns:a16="http://schemas.microsoft.com/office/drawing/2014/main" val="2428966009"/>
                    </a:ext>
                  </a:extLst>
                </a:gridCol>
                <a:gridCol w="2508738">
                  <a:extLst>
                    <a:ext uri="{9D8B030D-6E8A-4147-A177-3AD203B41FA5}">
                      <a16:colId xmlns:a16="http://schemas.microsoft.com/office/drawing/2014/main" val="1618548569"/>
                    </a:ext>
                  </a:extLst>
                </a:gridCol>
                <a:gridCol w="2019545">
                  <a:extLst>
                    <a:ext uri="{9D8B030D-6E8A-4147-A177-3AD203B41FA5}">
                      <a16:colId xmlns:a16="http://schemas.microsoft.com/office/drawing/2014/main" val="3675536770"/>
                    </a:ext>
                  </a:extLst>
                </a:gridCol>
                <a:gridCol w="3348954">
                  <a:extLst>
                    <a:ext uri="{9D8B030D-6E8A-4147-A177-3AD203B41FA5}">
                      <a16:colId xmlns:a16="http://schemas.microsoft.com/office/drawing/2014/main" val="3613196341"/>
                    </a:ext>
                  </a:extLst>
                </a:gridCol>
              </a:tblGrid>
              <a:tr h="283173">
                <a:tc rowSpan="2">
                  <a:txBody>
                    <a:bodyPr/>
                    <a:lstStyle/>
                    <a:p>
                      <a:pPr algn="ctr" fontAlgn="ctr"/>
                      <a:r>
                        <a:rPr lang="en" sz="1200" u="none" strike="noStrike" dirty="0">
                          <a:effectLst/>
                        </a:rPr>
                        <a:t>FM</a:t>
                      </a:r>
                      <a:r>
                        <a:rPr lang="ja-JP" altLang="en-US" sz="1200" u="none" strike="noStrike">
                          <a:effectLst/>
                        </a:rPr>
                        <a:t>モデルタイプ</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gridSpan="3">
                  <a:txBody>
                    <a:bodyPr/>
                    <a:lstStyle/>
                    <a:p>
                      <a:pPr algn="ctr" fontAlgn="ctr"/>
                      <a:r>
                        <a:rPr lang="ja-JP" altLang="en-US" sz="1200" u="none" strike="noStrike">
                          <a:effectLst/>
                        </a:rPr>
                        <a:t>ローカルサイズ</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hMerge="1">
                  <a:txBody>
                    <a:bodyPr/>
                    <a:lstStyle/>
                    <a:p>
                      <a:endParaRPr kumimoji="1" lang="ja-JP" altLang="en-US"/>
                    </a:p>
                  </a:txBody>
                  <a:tcPr/>
                </a:tc>
                <a:tc hMerge="1">
                  <a:txBody>
                    <a:bodyPr/>
                    <a:lstStyle/>
                    <a:p>
                      <a:endParaRPr kumimoji="1" lang="ja-JP" altLang="en-US"/>
                    </a:p>
                  </a:txBody>
                  <a:tcPr/>
                </a:tc>
                <a:tc rowSpan="2">
                  <a:txBody>
                    <a:bodyPr/>
                    <a:lstStyle/>
                    <a:p>
                      <a:pPr algn="ctr" fontAlgn="ctr"/>
                      <a:r>
                        <a:rPr lang="ja-JP" altLang="en-US" sz="1200" u="none" strike="noStrike">
                          <a:effectLst/>
                        </a:rPr>
                        <a:t>ローカル実行状況</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extLst>
                  <a:ext uri="{0D108BD9-81ED-4DB2-BD59-A6C34878D82A}">
                    <a16:rowId xmlns:a16="http://schemas.microsoft.com/office/drawing/2014/main" val="682192351"/>
                  </a:ext>
                </a:extLst>
              </a:tr>
              <a:tr h="494333">
                <a:tc vMerge="1">
                  <a:txBody>
                    <a:bodyPr/>
                    <a:lstStyle/>
                    <a:p>
                      <a:endParaRPr kumimoji="1" lang="ja-JP" altLang="en-US"/>
                    </a:p>
                  </a:txBody>
                  <a:tcPr/>
                </a:tc>
                <a:tc>
                  <a:txBody>
                    <a:bodyPr/>
                    <a:lstStyle/>
                    <a:p>
                      <a:pPr algn="ctr" fontAlgn="ctr"/>
                      <a:r>
                        <a:rPr lang="en" sz="1200" u="none" strike="noStrike" dirty="0">
                          <a:effectLst/>
                        </a:rPr>
                        <a:t>Weight file included home directory</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dirty="0">
                          <a:effectLst/>
                        </a:rPr>
                        <a:t>Installed library</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dirty="0">
                          <a:effectLst/>
                        </a:rPr>
                        <a:t>Cached </a:t>
                      </a:r>
                      <a:r>
                        <a:rPr lang="en" sz="1200" u="none" strike="noStrike" dirty="0" err="1">
                          <a:effectLst/>
                        </a:rPr>
                        <a:t>huggingface</a:t>
                      </a:r>
                      <a:r>
                        <a:rPr lang="en" sz="1200" u="none" strike="noStrike" dirty="0">
                          <a:effectLst/>
                        </a:rPr>
                        <a:t> files</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vMerge="1">
                  <a:txBody>
                    <a:bodyPr/>
                    <a:lstStyle/>
                    <a:p>
                      <a:endParaRPr kumimoji="1" lang="ja-JP" altLang="en-US"/>
                    </a:p>
                  </a:txBody>
                  <a:tcPr/>
                </a:tc>
                <a:extLst>
                  <a:ext uri="{0D108BD9-81ED-4DB2-BD59-A6C34878D82A}">
                    <a16:rowId xmlns:a16="http://schemas.microsoft.com/office/drawing/2014/main" val="1939774997"/>
                  </a:ext>
                </a:extLst>
              </a:tr>
              <a:tr h="311493">
                <a:tc>
                  <a:txBody>
                    <a:bodyPr/>
                    <a:lstStyle/>
                    <a:p>
                      <a:pPr algn="ctr" fontAlgn="ctr"/>
                      <a:r>
                        <a:rPr lang="en" sz="1200" u="none" strike="noStrike" dirty="0">
                          <a:effectLst/>
                        </a:rPr>
                        <a:t>SMI-TED　→　DS Task</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a:effectLst/>
                        </a:rPr>
                        <a:t>1.1G</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dirty="0">
                          <a:effectLst/>
                        </a:rPr>
                        <a:t>1.2G</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a:effectLst/>
                        </a:rPr>
                        <a:t>1.16G</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extLst>
                  <a:ext uri="{0D108BD9-81ED-4DB2-BD59-A6C34878D82A}">
                    <a16:rowId xmlns:a16="http://schemas.microsoft.com/office/drawing/2014/main" val="2554612796"/>
                  </a:ext>
                </a:extLst>
              </a:tr>
              <a:tr h="297334">
                <a:tc>
                  <a:txBody>
                    <a:bodyPr/>
                    <a:lstStyle/>
                    <a:p>
                      <a:pPr algn="ctr" fontAlgn="ctr"/>
                      <a:r>
                        <a:rPr lang="en" sz="1200" u="none" strike="noStrike" dirty="0">
                          <a:effectLst/>
                        </a:rPr>
                        <a:t>SELFIES-TED　→　DS Task</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a:effectLst/>
                        </a:rPr>
                        <a:t>92K（no weight file included）</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a:effectLst/>
                        </a:rPr>
                        <a:t>1.1G</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dirty="0">
                          <a:effectLst/>
                        </a:rPr>
                        <a:t>2.2G</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extLst>
                  <a:ext uri="{0D108BD9-81ED-4DB2-BD59-A6C34878D82A}">
                    <a16:rowId xmlns:a16="http://schemas.microsoft.com/office/drawing/2014/main" val="1600772589"/>
                  </a:ext>
                </a:extLst>
              </a:tr>
              <a:tr h="494333">
                <a:tc>
                  <a:txBody>
                    <a:bodyPr/>
                    <a:lstStyle/>
                    <a:p>
                      <a:pPr algn="ctr" fontAlgn="ctr"/>
                      <a:r>
                        <a:rPr lang="en" sz="1200" u="none" strike="noStrike" dirty="0">
                          <a:effectLst/>
                        </a:rPr>
                        <a:t>MHG-GED　→　DS Task</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a:effectLst/>
                        </a:rPr>
                        <a:t>251M</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a:effectLst/>
                        </a:rPr>
                        <a:t>959M</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US" sz="1200" b="0" i="0" u="none" strike="noStrike" dirty="0">
                          <a:solidFill>
                            <a:srgbClr val="000000"/>
                          </a:solidFill>
                          <a:effectLst/>
                          <a:latin typeface="Arial" panose="020B0604020202020204" pitchFamily="34" charset="0"/>
                          <a:ea typeface="游ゴシック" panose="020B0400000000000000" pitchFamily="34" charset="-128"/>
                          <a:cs typeface="Arial" panose="020B0604020202020204" pitchFamily="34" charset="0"/>
                        </a:rPr>
                        <a:t>300M</a:t>
                      </a:r>
                      <a:endParaRPr lang="en" sz="1200" b="0" i="0" u="none" strike="noStrike" dirty="0">
                        <a:solidFill>
                          <a:srgbClr val="000000"/>
                        </a:solidFill>
                        <a:effectLst/>
                        <a:latin typeface="Arial" panose="020B0604020202020204" pitchFamily="34" charset="0"/>
                        <a:ea typeface="游ゴシック" panose="020B0400000000000000" pitchFamily="34" charset="-128"/>
                        <a:cs typeface="Arial" panose="020B0604020202020204" pitchFamily="34" charset="0"/>
                      </a:endParaRPr>
                    </a:p>
                  </a:txBody>
                  <a:tcPr marL="5917" marR="5917" marT="5917" marB="0" anchor="ctr"/>
                </a:tc>
                <a:tc>
                  <a:txBody>
                    <a:bodyPr/>
                    <a:lstStyle/>
                    <a:p>
                      <a:pPr algn="ctr" fontAlgn="ctr"/>
                      <a:r>
                        <a:rPr lang="ja-JP" altLang="en-US" sz="1200" u="none" strike="noStrike">
                          <a:effectLst/>
                        </a:rPr>
                        <a:t>△</a:t>
                      </a:r>
                      <a:r>
                        <a:rPr lang="en-US" altLang="ja-JP" sz="1200" u="none" strike="noStrike" dirty="0">
                          <a:effectLst/>
                        </a:rPr>
                        <a:t>(</a:t>
                      </a:r>
                      <a:r>
                        <a:rPr lang="ja-JP" altLang="en-US" sz="1200" u="none" strike="noStrike">
                          <a:effectLst/>
                        </a:rPr>
                        <a:t>ラッパー実行可能、単独実装はできなかった</a:t>
                      </a:r>
                      <a:r>
                        <a:rPr lang="en-US" altLang="ja-JP" sz="1200" u="none" strike="noStrike" dirty="0">
                          <a:effectLst/>
                        </a:rPr>
                        <a:t>)</a:t>
                      </a:r>
                      <a:endParaRPr lang="en-US" altLang="ja-JP" sz="1200" b="0" i="0" u="none" strike="noStrike" dirty="0">
                        <a:solidFill>
                          <a:srgbClr val="000000"/>
                        </a:solidFill>
                        <a:effectLst/>
                        <a:latin typeface="Cambria" panose="02040503050406030204" pitchFamily="18" charset="0"/>
                        <a:ea typeface="游ゴシック" panose="020B0400000000000000" pitchFamily="34" charset="-128"/>
                      </a:endParaRPr>
                    </a:p>
                  </a:txBody>
                  <a:tcPr marL="5917" marR="5917" marT="5917" marB="0" anchor="ctr"/>
                </a:tc>
                <a:extLst>
                  <a:ext uri="{0D108BD9-81ED-4DB2-BD59-A6C34878D82A}">
                    <a16:rowId xmlns:a16="http://schemas.microsoft.com/office/drawing/2014/main" val="853497753"/>
                  </a:ext>
                </a:extLst>
              </a:tr>
              <a:tr h="1189333">
                <a:tc>
                  <a:txBody>
                    <a:bodyPr/>
                    <a:lstStyle/>
                    <a:p>
                      <a:pPr algn="ctr" fontAlgn="ctr"/>
                      <a:r>
                        <a:rPr lang="en" sz="1200" u="none" strike="noStrike" dirty="0">
                          <a:effectLst/>
                        </a:rPr>
                        <a:t>SMI-SSED　→　DS Task</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a:effectLst/>
                        </a:rPr>
                        <a:t>1.3G</a:t>
                      </a:r>
                      <a:endParaRPr lang="en"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dirty="0">
                          <a:effectLst/>
                        </a:rPr>
                        <a:t>1.1G</a:t>
                      </a:r>
                      <a:br>
                        <a:rPr lang="en" sz="1200" u="none" strike="noStrike" dirty="0">
                          <a:effectLst/>
                        </a:rPr>
                      </a:br>
                      <a:r>
                        <a:rPr lang="en" sz="1200" u="none" strike="noStrike" dirty="0">
                          <a:effectLst/>
                        </a:rPr>
                        <a:t>(w/o mamba, triton package)</a:t>
                      </a:r>
                      <a:br>
                        <a:rPr lang="en" sz="1200" u="none" strike="noStrike" dirty="0">
                          <a:effectLst/>
                        </a:rPr>
                      </a:br>
                      <a:r>
                        <a:rPr lang="en" sz="1200" u="none" strike="noStrike" dirty="0">
                          <a:effectLst/>
                        </a:rPr>
                        <a:t>(mamba </a:t>
                      </a:r>
                      <a:r>
                        <a:rPr lang="en" sz="1200" u="none" strike="noStrike" dirty="0" err="1">
                          <a:effectLst/>
                        </a:rPr>
                        <a:t>packgae</a:t>
                      </a:r>
                      <a:r>
                        <a:rPr lang="en" sz="1200" u="none" strike="noStrike" dirty="0">
                          <a:effectLst/>
                        </a:rPr>
                        <a:t> need </a:t>
                      </a:r>
                      <a:r>
                        <a:rPr lang="en" sz="1200" u="none" strike="noStrike" dirty="0" err="1">
                          <a:effectLst/>
                        </a:rPr>
                        <a:t>cuda</a:t>
                      </a:r>
                      <a:r>
                        <a:rPr lang="en" sz="1200" u="none" strike="noStrike" dirty="0">
                          <a:effectLst/>
                        </a:rPr>
                        <a:t> installation &gt;=11.6)</a:t>
                      </a:r>
                      <a:endParaRPr lang="en"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US" altLang="ja-JP" sz="1200" u="none" strike="noStrike" dirty="0">
                          <a:effectLst/>
                        </a:rPr>
                        <a:t>- </a:t>
                      </a:r>
                      <a:endParaRPr lang="en-US" altLang="ja-JP" sz="12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5917" marR="5917" marT="5917" marB="0" anchor="ctr"/>
                </a:tc>
                <a:tc>
                  <a:txBody>
                    <a:bodyPr/>
                    <a:lstStyle/>
                    <a:p>
                      <a:pPr algn="ctr" fontAlgn="ctr"/>
                      <a:r>
                        <a:rPr lang="en" sz="1200" u="none" strike="noStrike" dirty="0">
                          <a:effectLst/>
                        </a:rPr>
                        <a:t>×(NVIDIA GPU</a:t>
                      </a:r>
                      <a:r>
                        <a:rPr lang="ja-JP" altLang="en-US" sz="1200" u="none" strike="noStrike">
                          <a:effectLst/>
                        </a:rPr>
                        <a:t>が必要</a:t>
                      </a:r>
                      <a:r>
                        <a:rPr lang="en-US" altLang="ja-JP" sz="1200" u="none" strike="noStrike" dirty="0">
                          <a:effectLst/>
                        </a:rPr>
                        <a:t>)</a:t>
                      </a:r>
                      <a:endParaRPr lang="en-US" altLang="ja-JP" sz="1200" b="0" i="0" u="none" strike="noStrike" dirty="0">
                        <a:solidFill>
                          <a:srgbClr val="000000"/>
                        </a:solidFill>
                        <a:effectLst/>
                        <a:latin typeface="Cambria" panose="02040503050406030204" pitchFamily="18" charset="0"/>
                        <a:ea typeface="游ゴシック" panose="020B0400000000000000" pitchFamily="34" charset="-128"/>
                      </a:endParaRPr>
                    </a:p>
                  </a:txBody>
                  <a:tcPr marL="5917" marR="5917" marT="5917" marB="0" anchor="ctr"/>
                </a:tc>
                <a:extLst>
                  <a:ext uri="{0D108BD9-81ED-4DB2-BD59-A6C34878D82A}">
                    <a16:rowId xmlns:a16="http://schemas.microsoft.com/office/drawing/2014/main" val="1611306382"/>
                  </a:ext>
                </a:extLst>
              </a:tr>
            </a:tbl>
          </a:graphicData>
        </a:graphic>
      </p:graphicFrame>
      <p:sp>
        <p:nvSpPr>
          <p:cNvPr id="4" name="テキスト ボックス 3">
            <a:extLst>
              <a:ext uri="{FF2B5EF4-FFF2-40B4-BE49-F238E27FC236}">
                <a16:creationId xmlns:a16="http://schemas.microsoft.com/office/drawing/2014/main" id="{AD90535D-D643-018F-A7B2-33EDC0158780}"/>
              </a:ext>
            </a:extLst>
          </p:cNvPr>
          <p:cNvSpPr txBox="1"/>
          <p:nvPr/>
        </p:nvSpPr>
        <p:spPr>
          <a:xfrm>
            <a:off x="479502" y="1237785"/>
            <a:ext cx="1708902" cy="288147"/>
          </a:xfrm>
          <a:prstGeom prst="rect">
            <a:avLst/>
          </a:prstGeom>
          <a:noFill/>
          <a:ln w="38100">
            <a:noFill/>
          </a:ln>
        </p:spPr>
        <p:txBody>
          <a:bodyPr wrap="none" lIns="108000" tIns="36000" rIns="108000" bIns="36000" rtlCol="0" anchor="t" anchorCtr="0">
            <a:spAutoFit/>
          </a:bodyPr>
          <a:lstStyle/>
          <a:p>
            <a:pPr algn="l"/>
            <a:r>
              <a:rPr kumimoji="1" lang="en-US" altLang="ja-JP" dirty="0">
                <a:solidFill>
                  <a:srgbClr val="FF0000"/>
                </a:solidFill>
                <a:latin typeface="Yu Gothic UI" panose="020B0500000000000000" pitchFamily="34" charset="-128"/>
                <a:ea typeface="Yu Gothic UI" panose="020B0500000000000000" pitchFamily="34" charset="-128"/>
              </a:rPr>
              <a:t>POS-EGNN</a:t>
            </a:r>
            <a:r>
              <a:rPr kumimoji="1" lang="ja-JP" altLang="en-US">
                <a:solidFill>
                  <a:srgbClr val="FF0000"/>
                </a:solidFill>
                <a:latin typeface="Yu Gothic UI" panose="020B0500000000000000" pitchFamily="34" charset="-128"/>
                <a:ea typeface="Yu Gothic UI" panose="020B0500000000000000" pitchFamily="34" charset="-128"/>
              </a:rPr>
              <a:t>未完成</a:t>
            </a:r>
          </a:p>
        </p:txBody>
      </p:sp>
    </p:spTree>
    <p:extLst>
      <p:ext uri="{BB962C8B-B14F-4D97-AF65-F5344CB8AC3E}">
        <p14:creationId xmlns:p14="http://schemas.microsoft.com/office/powerpoint/2010/main" val="2066529034"/>
      </p:ext>
    </p:extLst>
  </p:cSld>
  <p:clrMapOvr>
    <a:masterClrMapping/>
  </p:clrMapOvr>
</p:sld>
</file>

<file path=ppt/theme/theme1.xml><?xml version="1.0" encoding="utf-8"?>
<a:theme xmlns:a="http://schemas.openxmlformats.org/drawingml/2006/main" name="Template">
  <a:themeElements>
    <a:clrScheme name="NRI Template">
      <a:dk1>
        <a:srgbClr val="000000"/>
      </a:dk1>
      <a:lt1>
        <a:srgbClr val="FFFFFF"/>
      </a:lt1>
      <a:dk2>
        <a:srgbClr val="CCCCCC"/>
      </a:dk2>
      <a:lt2>
        <a:srgbClr val="7F7F7F"/>
      </a:lt2>
      <a:accent1>
        <a:srgbClr val="40647F"/>
      </a:accent1>
      <a:accent2>
        <a:srgbClr val="7AABCC"/>
      </a:accent2>
      <a:accent3>
        <a:srgbClr val="B5D1E2"/>
      </a:accent3>
      <a:accent4>
        <a:srgbClr val="E57E17"/>
      </a:accent4>
      <a:accent5>
        <a:srgbClr val="BF1313"/>
      </a:accent5>
      <a:accent6>
        <a:srgbClr val="005BAC"/>
      </a:accent6>
      <a:hlink>
        <a:srgbClr val="E57E17"/>
      </a:hlink>
      <a:folHlink>
        <a:srgbClr val="BF1313"/>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38100">
          <a:noFill/>
        </a:ln>
      </a:spPr>
      <a:bodyPr wrap="square" lIns="108000" tIns="36000" rIns="108000" bIns="36000" rtlCol="0" anchor="t" anchorCtr="0">
        <a:spAutoFit/>
      </a:bodyPr>
      <a:lstStyle>
        <a:defPPr algn="l">
          <a:defRPr kumimoji="1" smtClean="0">
            <a:solidFill>
              <a:schemeClr val="tx1">
                <a:lumMod val="75000"/>
                <a:lumOff val="25000"/>
              </a:schemeClr>
            </a:solidFill>
            <a:latin typeface="Yu Gothic UI" panose="020B0500000000000000" pitchFamily="34" charset="-128"/>
            <a:ea typeface="Yu Gothic UI" panose="020B0500000000000000" pitchFamily="34" charset="-128"/>
          </a:defRPr>
        </a:defPPr>
      </a:lstStyle>
    </a:txDef>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43BB30-19A6-374E-A93C-B81FD6FF1E4B}">
  <we:reference id="wa200005566" version="3.0.0.2" store="ja-JP"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52800</TotalTime>
  <Words>2030</Words>
  <Application>Microsoft Macintosh PowerPoint</Application>
  <PresentationFormat>ワイド画面</PresentationFormat>
  <Paragraphs>412</Paragraphs>
  <Slides>23</Slides>
  <Notes>2</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23</vt:i4>
      </vt:variant>
    </vt:vector>
  </HeadingPairs>
  <TitlesOfParts>
    <vt:vector size="32" baseType="lpstr">
      <vt:lpstr>M PLUS 1p</vt:lpstr>
      <vt:lpstr>Yu Gothic UI</vt:lpstr>
      <vt:lpstr>Meiryo</vt:lpstr>
      <vt:lpstr>游ゴシック</vt:lpstr>
      <vt:lpstr>游ゴシック</vt:lpstr>
      <vt:lpstr>Apple Color Emoji</vt:lpstr>
      <vt:lpstr>Arial</vt:lpstr>
      <vt:lpstr>Cambria</vt:lpstr>
      <vt:lpstr>Template</vt:lpstr>
      <vt:lpstr>PowerPoint プレゼンテーション</vt:lpstr>
      <vt:lpstr>Model Architecture</vt:lpstr>
      <vt:lpstr>FM4Mモデルと一般的なモデルの違い</vt:lpstr>
      <vt:lpstr>FM4Mの構造</vt:lpstr>
      <vt:lpstr>予測と最適化のプロセス詳細</vt:lpstr>
      <vt:lpstr>FM4Mで使用されたデータセット一覧</vt:lpstr>
      <vt:lpstr>FM情報一覧</vt:lpstr>
      <vt:lpstr>公開情報一覧</vt:lpstr>
      <vt:lpstr>ローカル実装容量</vt:lpstr>
      <vt:lpstr>ローカルのスペック</vt:lpstr>
      <vt:lpstr>ライセンス体系</vt:lpstr>
      <vt:lpstr>Notice File</vt:lpstr>
      <vt:lpstr>商標は使えない（詳細）</vt:lpstr>
      <vt:lpstr>手軽に開発できそうなユースケース</vt:lpstr>
      <vt:lpstr>ファインチューニング必要なデータ数？</vt:lpstr>
      <vt:lpstr>補足情報</vt:lpstr>
      <vt:lpstr>SMILES-based Transformer Encoder-Decoder (SMILES-TED)</vt:lpstr>
      <vt:lpstr>SELFIES-based Transformer Encoder-Decoder (SELFIES-TED)</vt:lpstr>
      <vt:lpstr>SMILES-based Mamba-based encoder-decoder model (SMI-SSED)</vt:lpstr>
      <vt:lpstr>Mamba（Selective SSM）</vt:lpstr>
      <vt:lpstr>Molecular Hypergraph Grammar with Graph-based Encoder Decoder (MHG-GED)</vt:lpstr>
      <vt:lpstr>Position-based Equivariant Graph Neural Network (pos-egnn)</vt:lpstr>
      <vt:lpstr>Fused Modelの特徴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IGP-2000027</dc:creator>
  <cp:lastModifiedBy>Uen Tinnlea</cp:lastModifiedBy>
  <cp:revision>312</cp:revision>
  <cp:lastPrinted>2021-08-25T01:17:35Z</cp:lastPrinted>
  <dcterms:created xsi:type="dcterms:W3CDTF">2015-01-28T10:57:14Z</dcterms:created>
  <dcterms:modified xsi:type="dcterms:W3CDTF">2025-04-08T01:55:38Z</dcterms:modified>
</cp:coreProperties>
</file>